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72" r:id="rId13"/>
    <p:sldId id="267" r:id="rId14"/>
    <p:sldId id="268" r:id="rId15"/>
    <p:sldId id="269" r:id="rId16"/>
    <p:sldId id="271" r:id="rId17"/>
    <p:sldId id="270" r:id="rId18"/>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90" d="100"/>
          <a:sy n="90" d="100"/>
        </p:scale>
        <p:origin x="-1672" y="-120"/>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143072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48" name="Shape 14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6" name="Shape 1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6" name="Shape 1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3" name="Shape 1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5" name="Shape 1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9" name="Shape 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8" name="Shape 1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9" name="Shape 1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9" name="Shape 1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8"/>
        <p:cNvGrpSpPr/>
        <p:nvPr/>
      </p:nvGrpSpPr>
      <p:grpSpPr>
        <a:xfrm>
          <a:off x="0" y="0"/>
          <a:ext cx="0" cy="0"/>
          <a:chOff x="0" y="0"/>
          <a:chExt cx="0" cy="0"/>
        </a:xfrm>
      </p:grpSpPr>
      <p:sp>
        <p:nvSpPr>
          <p:cNvPr id="9" name="Shape 9"/>
          <p:cNvSpPr/>
          <p:nvPr/>
        </p:nvSpPr>
        <p:spPr>
          <a:xfrm>
            <a:off x="4286250" y="0"/>
            <a:ext cx="72300" cy="5143499"/>
          </a:xfrm>
          <a:prstGeom prst="rect">
            <a:avLst/>
          </a:prstGeom>
          <a:solidFill>
            <a:schemeClr val="dk2"/>
          </a:solidFill>
          <a:ln>
            <a:noFill/>
          </a:ln>
        </p:spPr>
        <p:txBody>
          <a:bodyPr lIns="91425" tIns="91425" rIns="91425" bIns="91425" anchor="ctr" anchorCtr="0">
            <a:noAutofit/>
          </a:bodyPr>
          <a:lstStyle/>
          <a:p>
            <a:pPr>
              <a:spcBef>
                <a:spcPts val="0"/>
              </a:spcBef>
              <a:buNone/>
            </a:pPr>
            <a:endParaRPr/>
          </a:p>
        </p:txBody>
      </p:sp>
      <p:sp>
        <p:nvSpPr>
          <p:cNvPr id="10" name="Shape 10"/>
          <p:cNvSpPr/>
          <p:nvPr/>
        </p:nvSpPr>
        <p:spPr>
          <a:xfrm>
            <a:off x="4358475" y="0"/>
            <a:ext cx="3853199" cy="5143499"/>
          </a:xfrm>
          <a:prstGeom prst="rect">
            <a:avLst/>
          </a:prstGeom>
          <a:solidFill>
            <a:schemeClr val="accent5"/>
          </a:solidFill>
          <a:ln>
            <a:noFill/>
          </a:ln>
        </p:spPr>
        <p:txBody>
          <a:bodyPr lIns="91425" tIns="91425" rIns="91425" bIns="91425" anchor="ctr" anchorCtr="0">
            <a:noAutofit/>
          </a:bodyPr>
          <a:lstStyle/>
          <a:p>
            <a:pPr>
              <a:spcBef>
                <a:spcPts val="0"/>
              </a:spcBef>
              <a:buNone/>
            </a:pPr>
            <a:endParaRPr/>
          </a:p>
        </p:txBody>
      </p:sp>
      <p:sp>
        <p:nvSpPr>
          <p:cNvPr id="11" name="Shape 11"/>
          <p:cNvSpPr txBox="1">
            <a:spLocks noGrp="1"/>
          </p:cNvSpPr>
          <p:nvPr>
            <p:ph type="ctrTitle"/>
          </p:nvPr>
        </p:nvSpPr>
        <p:spPr>
          <a:xfrm>
            <a:off x="344250" y="1403850"/>
            <a:ext cx="8455500" cy="2146800"/>
          </a:xfrm>
          <a:prstGeom prst="rect">
            <a:avLst/>
          </a:prstGeom>
          <a:solidFill>
            <a:srgbClr val="FFFFFF"/>
          </a:solidFill>
        </p:spPr>
        <p:txBody>
          <a:bodyPr lIns="91425" tIns="91425" rIns="91425" bIns="91425" anchor="ctr" anchorCtr="0"/>
          <a:lstStyle>
            <a:lvl1pPr algn="ctr">
              <a:spcBef>
                <a:spcPts val="0"/>
              </a:spcBef>
              <a:buSzPct val="100000"/>
              <a:buFont typeface="Playfair Display"/>
              <a:defRPr sz="6800" b="1">
                <a:latin typeface="Playfair Display"/>
                <a:ea typeface="Playfair Display"/>
                <a:cs typeface="Playfair Display"/>
                <a:sym typeface="Playfair Display"/>
              </a:defRPr>
            </a:lvl1pPr>
            <a:lvl2pPr algn="ctr">
              <a:spcBef>
                <a:spcPts val="0"/>
              </a:spcBef>
              <a:buSzPct val="100000"/>
              <a:buFont typeface="Playfair Display"/>
              <a:defRPr sz="6800" b="1">
                <a:latin typeface="Playfair Display"/>
                <a:ea typeface="Playfair Display"/>
                <a:cs typeface="Playfair Display"/>
                <a:sym typeface="Playfair Display"/>
              </a:defRPr>
            </a:lvl2pPr>
            <a:lvl3pPr algn="ctr">
              <a:spcBef>
                <a:spcPts val="0"/>
              </a:spcBef>
              <a:buSzPct val="100000"/>
              <a:buFont typeface="Playfair Display"/>
              <a:defRPr sz="6800" b="1">
                <a:latin typeface="Playfair Display"/>
                <a:ea typeface="Playfair Display"/>
                <a:cs typeface="Playfair Display"/>
                <a:sym typeface="Playfair Display"/>
              </a:defRPr>
            </a:lvl3pPr>
            <a:lvl4pPr algn="ctr">
              <a:spcBef>
                <a:spcPts val="0"/>
              </a:spcBef>
              <a:buSzPct val="100000"/>
              <a:buFont typeface="Playfair Display"/>
              <a:defRPr sz="6800" b="1">
                <a:latin typeface="Playfair Display"/>
                <a:ea typeface="Playfair Display"/>
                <a:cs typeface="Playfair Display"/>
                <a:sym typeface="Playfair Display"/>
              </a:defRPr>
            </a:lvl4pPr>
            <a:lvl5pPr algn="ctr">
              <a:spcBef>
                <a:spcPts val="0"/>
              </a:spcBef>
              <a:buSzPct val="100000"/>
              <a:buFont typeface="Playfair Display"/>
              <a:defRPr sz="6800" b="1">
                <a:latin typeface="Playfair Display"/>
                <a:ea typeface="Playfair Display"/>
                <a:cs typeface="Playfair Display"/>
                <a:sym typeface="Playfair Display"/>
              </a:defRPr>
            </a:lvl5pPr>
            <a:lvl6pPr algn="ctr">
              <a:spcBef>
                <a:spcPts val="0"/>
              </a:spcBef>
              <a:buSzPct val="100000"/>
              <a:buFont typeface="Playfair Display"/>
              <a:defRPr sz="6800" b="1">
                <a:latin typeface="Playfair Display"/>
                <a:ea typeface="Playfair Display"/>
                <a:cs typeface="Playfair Display"/>
                <a:sym typeface="Playfair Display"/>
              </a:defRPr>
            </a:lvl6pPr>
            <a:lvl7pPr algn="ctr">
              <a:spcBef>
                <a:spcPts val="0"/>
              </a:spcBef>
              <a:buSzPct val="100000"/>
              <a:buFont typeface="Playfair Display"/>
              <a:defRPr sz="6800" b="1">
                <a:latin typeface="Playfair Display"/>
                <a:ea typeface="Playfair Display"/>
                <a:cs typeface="Playfair Display"/>
                <a:sym typeface="Playfair Display"/>
              </a:defRPr>
            </a:lvl7pPr>
            <a:lvl8pPr algn="ctr">
              <a:spcBef>
                <a:spcPts val="0"/>
              </a:spcBef>
              <a:buSzPct val="100000"/>
              <a:buFont typeface="Playfair Display"/>
              <a:defRPr sz="6800" b="1">
                <a:latin typeface="Playfair Display"/>
                <a:ea typeface="Playfair Display"/>
                <a:cs typeface="Playfair Display"/>
                <a:sym typeface="Playfair Display"/>
              </a:defRPr>
            </a:lvl8pPr>
            <a:lvl9pPr algn="ctr">
              <a:spcBef>
                <a:spcPts val="0"/>
              </a:spcBef>
              <a:buSzPct val="100000"/>
              <a:buFont typeface="Playfair Display"/>
              <a:defRPr sz="6800" b="1">
                <a:latin typeface="Playfair Display"/>
                <a:ea typeface="Playfair Display"/>
                <a:cs typeface="Playfair Display"/>
                <a:sym typeface="Playfair Display"/>
              </a:defRPr>
            </a:lvl9pPr>
          </a:lstStyle>
          <a:p>
            <a:endParaRPr/>
          </a:p>
        </p:txBody>
      </p:sp>
      <p:sp>
        <p:nvSpPr>
          <p:cNvPr id="12" name="Shape 12"/>
          <p:cNvSpPr txBox="1">
            <a:spLocks noGrp="1"/>
          </p:cNvSpPr>
          <p:nvPr>
            <p:ph type="subTitle" idx="1"/>
          </p:nvPr>
        </p:nvSpPr>
        <p:spPr>
          <a:xfrm>
            <a:off x="344250" y="3550650"/>
            <a:ext cx="4910100" cy="577799"/>
          </a:xfrm>
          <a:prstGeom prst="rect">
            <a:avLst/>
          </a:prstGeom>
          <a:solidFill>
            <a:schemeClr val="dk2"/>
          </a:solidFill>
        </p:spPr>
        <p:txBody>
          <a:bodyPr lIns="91425" tIns="91425" rIns="91425" bIns="91425" anchor="ctr" anchorCtr="0"/>
          <a:lstStyle>
            <a:lvl1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1pPr>
            <a:lvl2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2pPr>
            <a:lvl3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3pPr>
            <a:lvl4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4pPr>
            <a:lvl5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5pPr>
            <a:lvl6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6pPr>
            <a:lvl7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7pPr>
            <a:lvl8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8pPr>
            <a:lvl9pPr>
              <a:lnSpc>
                <a:spcPct val="100000"/>
              </a:lnSpc>
              <a:spcBef>
                <a:spcPts val="0"/>
              </a:spcBef>
              <a:spcAft>
                <a:spcPts val="0"/>
              </a:spcAft>
              <a:buClr>
                <a:schemeClr val="lt1"/>
              </a:buClr>
              <a:buSzPct val="100000"/>
              <a:buFont typeface="Montserrat"/>
              <a:buNone/>
              <a:defRPr sz="2400" b="1">
                <a:solidFill>
                  <a:schemeClr val="lt1"/>
                </a:solidFill>
                <a:latin typeface="Montserrat"/>
                <a:ea typeface="Montserrat"/>
                <a:cs typeface="Montserrat"/>
                <a:sym typeface="Montserrat"/>
              </a:defRPr>
            </a:lvl9pPr>
          </a:lstStyle>
          <a:p>
            <a:endParaRPr/>
          </a:p>
        </p:txBody>
      </p:sp>
      <p:sp>
        <p:nvSpPr>
          <p:cNvPr id="13" name="Shape 13"/>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311700" y="999925"/>
            <a:ext cx="8520599" cy="2146199"/>
          </a:xfrm>
          <a:prstGeom prst="rect">
            <a:avLst/>
          </a:prstGeom>
        </p:spPr>
        <p:txBody>
          <a:bodyPr lIns="91425" tIns="91425" rIns="91425" bIns="91425" anchor="b" anchorCtr="0"/>
          <a:lstStyle>
            <a:lvl1pPr algn="ctr">
              <a:spcBef>
                <a:spcPts val="0"/>
              </a:spcBef>
              <a:buSzPct val="100000"/>
              <a:buFont typeface="Montserrat"/>
              <a:defRPr sz="14000">
                <a:latin typeface="Montserrat"/>
                <a:ea typeface="Montserrat"/>
                <a:cs typeface="Montserrat"/>
                <a:sym typeface="Montserrat"/>
              </a:defRPr>
            </a:lvl1pPr>
            <a:lvl2pPr algn="ctr">
              <a:spcBef>
                <a:spcPts val="0"/>
              </a:spcBef>
              <a:buSzPct val="100000"/>
              <a:buFont typeface="Montserrat"/>
              <a:defRPr sz="14000">
                <a:latin typeface="Montserrat"/>
                <a:ea typeface="Montserrat"/>
                <a:cs typeface="Montserrat"/>
                <a:sym typeface="Montserrat"/>
              </a:defRPr>
            </a:lvl2pPr>
            <a:lvl3pPr algn="ctr">
              <a:spcBef>
                <a:spcPts val="0"/>
              </a:spcBef>
              <a:buSzPct val="100000"/>
              <a:buFont typeface="Montserrat"/>
              <a:defRPr sz="14000">
                <a:latin typeface="Montserrat"/>
                <a:ea typeface="Montserrat"/>
                <a:cs typeface="Montserrat"/>
                <a:sym typeface="Montserrat"/>
              </a:defRPr>
            </a:lvl3pPr>
            <a:lvl4pPr algn="ctr">
              <a:spcBef>
                <a:spcPts val="0"/>
              </a:spcBef>
              <a:buSzPct val="100000"/>
              <a:buFont typeface="Montserrat"/>
              <a:defRPr sz="14000">
                <a:latin typeface="Montserrat"/>
                <a:ea typeface="Montserrat"/>
                <a:cs typeface="Montserrat"/>
                <a:sym typeface="Montserrat"/>
              </a:defRPr>
            </a:lvl4pPr>
            <a:lvl5pPr algn="ctr">
              <a:spcBef>
                <a:spcPts val="0"/>
              </a:spcBef>
              <a:buSzPct val="100000"/>
              <a:buFont typeface="Montserrat"/>
              <a:defRPr sz="14000">
                <a:latin typeface="Montserrat"/>
                <a:ea typeface="Montserrat"/>
                <a:cs typeface="Montserrat"/>
                <a:sym typeface="Montserrat"/>
              </a:defRPr>
            </a:lvl5pPr>
            <a:lvl6pPr algn="ctr">
              <a:spcBef>
                <a:spcPts val="0"/>
              </a:spcBef>
              <a:buSzPct val="100000"/>
              <a:buFont typeface="Montserrat"/>
              <a:defRPr sz="14000">
                <a:latin typeface="Montserrat"/>
                <a:ea typeface="Montserrat"/>
                <a:cs typeface="Montserrat"/>
                <a:sym typeface="Montserrat"/>
              </a:defRPr>
            </a:lvl6pPr>
            <a:lvl7pPr algn="ctr">
              <a:spcBef>
                <a:spcPts val="0"/>
              </a:spcBef>
              <a:buSzPct val="100000"/>
              <a:buFont typeface="Montserrat"/>
              <a:defRPr sz="14000">
                <a:latin typeface="Montserrat"/>
                <a:ea typeface="Montserrat"/>
                <a:cs typeface="Montserrat"/>
                <a:sym typeface="Montserrat"/>
              </a:defRPr>
            </a:lvl7pPr>
            <a:lvl8pPr algn="ctr">
              <a:spcBef>
                <a:spcPts val="0"/>
              </a:spcBef>
              <a:buSzPct val="100000"/>
              <a:buFont typeface="Montserrat"/>
              <a:defRPr sz="14000">
                <a:latin typeface="Montserrat"/>
                <a:ea typeface="Montserrat"/>
                <a:cs typeface="Montserrat"/>
                <a:sym typeface="Montserrat"/>
              </a:defRPr>
            </a:lvl8pPr>
            <a:lvl9pPr algn="ctr">
              <a:spcBef>
                <a:spcPts val="0"/>
              </a:spcBef>
              <a:buSzPct val="100000"/>
              <a:buFont typeface="Montserrat"/>
              <a:defRPr sz="14000">
                <a:latin typeface="Montserrat"/>
                <a:ea typeface="Montserrat"/>
                <a:cs typeface="Montserrat"/>
                <a:sym typeface="Montserrat"/>
              </a:defRPr>
            </a:lvl9pPr>
          </a:lstStyle>
          <a:p>
            <a:endParaRPr/>
          </a:p>
        </p:txBody>
      </p:sp>
      <p:sp>
        <p:nvSpPr>
          <p:cNvPr id="49" name="Shape 49"/>
          <p:cNvSpPr txBox="1">
            <a:spLocks noGrp="1"/>
          </p:cNvSpPr>
          <p:nvPr>
            <p:ph type="body" idx="1"/>
          </p:nvPr>
        </p:nvSpPr>
        <p:spPr>
          <a:xfrm>
            <a:off x="311700" y="3228425"/>
            <a:ext cx="8520599" cy="1300800"/>
          </a:xfrm>
          <a:prstGeom prst="rect">
            <a:avLst/>
          </a:prstGeom>
        </p:spPr>
        <p:txBody>
          <a:bodyPr lIns="91425" tIns="91425" rIns="91425" bIns="91425" anchor="t" anchorCtr="0"/>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a:endParaRPr/>
          </a:p>
        </p:txBody>
      </p:sp>
      <p:sp>
        <p:nvSpPr>
          <p:cNvPr id="50" name="Shape 50"/>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1"/>
        <p:cNvGrpSpPr/>
        <p:nvPr/>
      </p:nvGrpSpPr>
      <p:grpSpPr>
        <a:xfrm>
          <a:off x="0" y="0"/>
          <a:ext cx="0" cy="0"/>
          <a:chOff x="0" y="0"/>
          <a:chExt cx="0" cy="0"/>
        </a:xfrm>
      </p:grpSpPr>
      <p:sp>
        <p:nvSpPr>
          <p:cNvPr id="52" name="Shape 52"/>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title">
    <p:bg>
      <p:bgPr>
        <a:solidFill>
          <a:schemeClr val="accent5"/>
        </a:solidFill>
        <a:effectLst/>
      </p:bgPr>
    </p:bg>
    <p:spTree>
      <p:nvGrpSpPr>
        <p:cNvPr id="1" name="Shape 14"/>
        <p:cNvGrpSpPr/>
        <p:nvPr/>
      </p:nvGrpSpPr>
      <p:grpSpPr>
        <a:xfrm>
          <a:off x="0" y="0"/>
          <a:ext cx="0" cy="0"/>
          <a:chOff x="0" y="0"/>
          <a:chExt cx="0" cy="0"/>
        </a:xfrm>
      </p:grpSpPr>
      <p:sp>
        <p:nvSpPr>
          <p:cNvPr id="15" name="Shape 15"/>
          <p:cNvSpPr/>
          <p:nvPr/>
        </p:nvSpPr>
        <p:spPr>
          <a:xfrm rot="5400000">
            <a:off x="4550700" y="-498599"/>
            <a:ext cx="42600" cy="8455799"/>
          </a:xfrm>
          <a:prstGeom prst="rect">
            <a:avLst/>
          </a:prstGeom>
          <a:solidFill>
            <a:schemeClr val="dk2"/>
          </a:solidFill>
          <a:ln>
            <a:noFill/>
          </a:ln>
        </p:spPr>
        <p:txBody>
          <a:bodyPr lIns="91425" tIns="91425" rIns="91425" bIns="91425" anchor="ctr" anchorCtr="0">
            <a:noAutofit/>
          </a:bodyPr>
          <a:lstStyle/>
          <a:p>
            <a:pPr>
              <a:spcBef>
                <a:spcPts val="0"/>
              </a:spcBef>
              <a:buNone/>
            </a:pPr>
            <a:endParaRPr/>
          </a:p>
        </p:txBody>
      </p:sp>
      <p:sp>
        <p:nvSpPr>
          <p:cNvPr id="16" name="Shape 16"/>
          <p:cNvSpPr txBox="1">
            <a:spLocks noGrp="1"/>
          </p:cNvSpPr>
          <p:nvPr>
            <p:ph type="title"/>
          </p:nvPr>
        </p:nvSpPr>
        <p:spPr>
          <a:xfrm>
            <a:off x="344250" y="1403850"/>
            <a:ext cx="8455500" cy="2146800"/>
          </a:xfrm>
          <a:prstGeom prst="rect">
            <a:avLst/>
          </a:prstGeom>
          <a:solidFill>
            <a:srgbClr val="FFFFFF"/>
          </a:solidFill>
        </p:spPr>
        <p:txBody>
          <a:bodyPr lIns="91425" tIns="91425" rIns="91425" bIns="91425" anchor="ctr" anchorCtr="0"/>
          <a:lstStyle>
            <a:lvl1pPr algn="ctr">
              <a:spcBef>
                <a:spcPts val="0"/>
              </a:spcBef>
              <a:buSzPct val="100000"/>
              <a:buFont typeface="Playfair Display"/>
              <a:defRPr sz="4800" b="1">
                <a:latin typeface="Playfair Display"/>
                <a:ea typeface="Playfair Display"/>
                <a:cs typeface="Playfair Display"/>
                <a:sym typeface="Playfair Display"/>
              </a:defRPr>
            </a:lvl1pPr>
            <a:lvl2pPr algn="ctr">
              <a:spcBef>
                <a:spcPts val="0"/>
              </a:spcBef>
              <a:buSzPct val="100000"/>
              <a:buFont typeface="Playfair Display"/>
              <a:defRPr sz="4800" b="1">
                <a:latin typeface="Playfair Display"/>
                <a:ea typeface="Playfair Display"/>
                <a:cs typeface="Playfair Display"/>
                <a:sym typeface="Playfair Display"/>
              </a:defRPr>
            </a:lvl2pPr>
            <a:lvl3pPr algn="ctr">
              <a:spcBef>
                <a:spcPts val="0"/>
              </a:spcBef>
              <a:buSzPct val="100000"/>
              <a:buFont typeface="Playfair Display"/>
              <a:defRPr sz="4800" b="1">
                <a:latin typeface="Playfair Display"/>
                <a:ea typeface="Playfair Display"/>
                <a:cs typeface="Playfair Display"/>
                <a:sym typeface="Playfair Display"/>
              </a:defRPr>
            </a:lvl3pPr>
            <a:lvl4pPr algn="ctr">
              <a:spcBef>
                <a:spcPts val="0"/>
              </a:spcBef>
              <a:buSzPct val="100000"/>
              <a:buFont typeface="Playfair Display"/>
              <a:defRPr sz="4800" b="1">
                <a:latin typeface="Playfair Display"/>
                <a:ea typeface="Playfair Display"/>
                <a:cs typeface="Playfair Display"/>
                <a:sym typeface="Playfair Display"/>
              </a:defRPr>
            </a:lvl4pPr>
            <a:lvl5pPr algn="ctr">
              <a:spcBef>
                <a:spcPts val="0"/>
              </a:spcBef>
              <a:buSzPct val="100000"/>
              <a:buFont typeface="Playfair Display"/>
              <a:defRPr sz="4800" b="1">
                <a:latin typeface="Playfair Display"/>
                <a:ea typeface="Playfair Display"/>
                <a:cs typeface="Playfair Display"/>
                <a:sym typeface="Playfair Display"/>
              </a:defRPr>
            </a:lvl5pPr>
            <a:lvl6pPr algn="ctr">
              <a:spcBef>
                <a:spcPts val="0"/>
              </a:spcBef>
              <a:buSzPct val="100000"/>
              <a:buFont typeface="Playfair Display"/>
              <a:defRPr sz="4800" b="1">
                <a:latin typeface="Playfair Display"/>
                <a:ea typeface="Playfair Display"/>
                <a:cs typeface="Playfair Display"/>
                <a:sym typeface="Playfair Display"/>
              </a:defRPr>
            </a:lvl6pPr>
            <a:lvl7pPr algn="ctr">
              <a:spcBef>
                <a:spcPts val="0"/>
              </a:spcBef>
              <a:buSzPct val="100000"/>
              <a:buFont typeface="Playfair Display"/>
              <a:defRPr sz="4800" b="1">
                <a:latin typeface="Playfair Display"/>
                <a:ea typeface="Playfair Display"/>
                <a:cs typeface="Playfair Display"/>
                <a:sym typeface="Playfair Display"/>
              </a:defRPr>
            </a:lvl7pPr>
            <a:lvl8pPr algn="ctr">
              <a:spcBef>
                <a:spcPts val="0"/>
              </a:spcBef>
              <a:buSzPct val="100000"/>
              <a:buFont typeface="Playfair Display"/>
              <a:defRPr sz="4800" b="1">
                <a:latin typeface="Playfair Display"/>
                <a:ea typeface="Playfair Display"/>
                <a:cs typeface="Playfair Display"/>
                <a:sym typeface="Playfair Display"/>
              </a:defRPr>
            </a:lvl8pPr>
            <a:lvl9pPr algn="ctr">
              <a:spcBef>
                <a:spcPts val="0"/>
              </a:spcBef>
              <a:buSzPct val="100000"/>
              <a:buFont typeface="Playfair Display"/>
              <a:defRPr sz="4800" b="1">
                <a:latin typeface="Playfair Display"/>
                <a:ea typeface="Playfair Display"/>
                <a:cs typeface="Playfair Display"/>
                <a:sym typeface="Playfair Display"/>
              </a:defRPr>
            </a:lvl9pPr>
          </a:lstStyle>
          <a:p>
            <a:endParaRPr/>
          </a:p>
        </p:txBody>
      </p:sp>
      <p:sp>
        <p:nvSpPr>
          <p:cNvPr id="17" name="Shape 17"/>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solidFill>
                  <a:schemeClr val="lt1"/>
                </a:solidFill>
              </a:rPr>
              <a:t>‹Nr.›</a:t>
            </a:fld>
            <a:endParaRPr lang="en">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311700" y="445025"/>
            <a:ext cx="8520599" cy="572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body" idx="1"/>
          </p:nvPr>
        </p:nvSpPr>
        <p:spPr>
          <a:xfrm>
            <a:off x="311700" y="1234075"/>
            <a:ext cx="8520599" cy="33348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1" name="Shape 21"/>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311700" y="445025"/>
            <a:ext cx="8520599" cy="572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4" name="Shape 24"/>
          <p:cNvSpPr txBox="1">
            <a:spLocks noGrp="1"/>
          </p:cNvSpPr>
          <p:nvPr>
            <p:ph type="body" idx="1"/>
          </p:nvPr>
        </p:nvSpPr>
        <p:spPr>
          <a:xfrm>
            <a:off x="311700" y="1234050"/>
            <a:ext cx="3999899" cy="3334800"/>
          </a:xfrm>
          <a:prstGeom prst="rect">
            <a:avLst/>
          </a:prstGeom>
        </p:spPr>
        <p:txBody>
          <a:bodyPr lIns="91425" tIns="91425" rIns="91425" bIns="91425" anchor="t" anchorCtr="0"/>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25" name="Shape 25"/>
          <p:cNvSpPr txBox="1">
            <a:spLocks noGrp="1"/>
          </p:cNvSpPr>
          <p:nvPr>
            <p:ph type="body" idx="2"/>
          </p:nvPr>
        </p:nvSpPr>
        <p:spPr>
          <a:xfrm>
            <a:off x="4832400" y="1234050"/>
            <a:ext cx="3999899" cy="3334800"/>
          </a:xfrm>
          <a:prstGeom prst="rect">
            <a:avLst/>
          </a:prstGeom>
        </p:spPr>
        <p:txBody>
          <a:bodyPr lIns="91425" tIns="91425" rIns="91425" bIns="91425" anchor="t" anchorCtr="0"/>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26" name="Shape 26"/>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311700" y="445025"/>
            <a:ext cx="8520599" cy="572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9" name="Shape 29"/>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555600"/>
            <a:ext cx="2807999" cy="755699"/>
          </a:xfrm>
          <a:prstGeom prst="rect">
            <a:avLst/>
          </a:prstGeom>
        </p:spPr>
        <p:txBody>
          <a:bodyPr lIns="91425" tIns="91425" rIns="91425" bIns="91425" anchor="b" anchorCtr="0"/>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a:endParaRPr/>
          </a:p>
        </p:txBody>
      </p:sp>
      <p:sp>
        <p:nvSpPr>
          <p:cNvPr id="32" name="Shape 32"/>
          <p:cNvSpPr txBox="1">
            <a:spLocks noGrp="1"/>
          </p:cNvSpPr>
          <p:nvPr>
            <p:ph type="body" idx="1"/>
          </p:nvPr>
        </p:nvSpPr>
        <p:spPr>
          <a:xfrm>
            <a:off x="311700" y="1389600"/>
            <a:ext cx="2807999" cy="3179400"/>
          </a:xfrm>
          <a:prstGeom prst="rect">
            <a:avLst/>
          </a:prstGeom>
        </p:spPr>
        <p:txBody>
          <a:bodyPr lIns="91425" tIns="91425" rIns="91425" bIns="91425" anchor="t" anchorCtr="0"/>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a:endParaRPr/>
          </a:p>
        </p:txBody>
      </p:sp>
      <p:sp>
        <p:nvSpPr>
          <p:cNvPr id="33" name="Shape 33"/>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3"/>
        </a:solidFill>
        <a:effectLst/>
      </p:bgPr>
    </p:bg>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90250" y="526350"/>
            <a:ext cx="5618700" cy="4090800"/>
          </a:xfrm>
          <a:prstGeom prst="rect">
            <a:avLst/>
          </a:prstGeom>
        </p:spPr>
        <p:txBody>
          <a:bodyPr lIns="91425" tIns="91425" rIns="91425" bIns="91425" anchor="ctr" anchorCtr="0"/>
          <a:lstStyle>
            <a:lvl1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1pPr>
            <a:lvl2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2pPr>
            <a:lvl3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3pPr>
            <a:lvl4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4pPr>
            <a:lvl5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5pPr>
            <a:lvl6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6pPr>
            <a:lvl7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7pPr>
            <a:lvl8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8pPr>
            <a:lvl9pPr>
              <a:spcBef>
                <a:spcPts val="0"/>
              </a:spcBef>
              <a:buClr>
                <a:schemeClr val="lt1"/>
              </a:buClr>
              <a:buSzPct val="100000"/>
              <a:buFont typeface="Playfair Display"/>
              <a:defRPr sz="5400">
                <a:solidFill>
                  <a:schemeClr val="lt1"/>
                </a:solidFill>
                <a:latin typeface="Playfair Display"/>
                <a:ea typeface="Playfair Display"/>
                <a:cs typeface="Playfair Display"/>
                <a:sym typeface="Playfair Display"/>
              </a:defRPr>
            </a:lvl9pPr>
          </a:lstStyle>
          <a:p>
            <a:endParaRPr/>
          </a:p>
        </p:txBody>
      </p:sp>
      <p:sp>
        <p:nvSpPr>
          <p:cNvPr id="36" name="Shape 36"/>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solidFill>
                  <a:schemeClr val="lt1"/>
                </a:solidFill>
              </a:rPr>
              <a:t>‹Nr.›</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7"/>
        <p:cNvGrpSpPr/>
        <p:nvPr/>
      </p:nvGrpSpPr>
      <p:grpSpPr>
        <a:xfrm>
          <a:off x="0" y="0"/>
          <a:ext cx="0" cy="0"/>
          <a:chOff x="0" y="0"/>
          <a:chExt cx="0" cy="0"/>
        </a:xfrm>
      </p:grpSpPr>
      <p:sp>
        <p:nvSpPr>
          <p:cNvPr id="38" name="Shape 38"/>
          <p:cNvSpPr/>
          <p:nvPr/>
        </p:nvSpPr>
        <p:spPr>
          <a:xfrm>
            <a:off x="4572000" y="-75"/>
            <a:ext cx="4572000" cy="5143499"/>
          </a:xfrm>
          <a:prstGeom prst="rect">
            <a:avLst/>
          </a:prstGeom>
          <a:solidFill>
            <a:schemeClr val="dk1"/>
          </a:solidFill>
          <a:ln>
            <a:noFill/>
          </a:ln>
        </p:spPr>
        <p:txBody>
          <a:bodyPr lIns="91425" tIns="91425" rIns="91425" bIns="91425" anchor="ctr" anchorCtr="0">
            <a:noAutofit/>
          </a:bodyPr>
          <a:lstStyle/>
          <a:p>
            <a:pPr>
              <a:spcBef>
                <a:spcPts val="0"/>
              </a:spcBef>
              <a:buNone/>
            </a:pPr>
            <a:endParaRPr/>
          </a:p>
        </p:txBody>
      </p:sp>
      <p:cxnSp>
        <p:nvCxnSpPr>
          <p:cNvPr id="39" name="Shape 39"/>
          <p:cNvCxnSpPr/>
          <p:nvPr/>
        </p:nvCxnSpPr>
        <p:spPr>
          <a:xfrm>
            <a:off x="5029675" y="4495500"/>
            <a:ext cx="468300" cy="0"/>
          </a:xfrm>
          <a:prstGeom prst="straightConnector1">
            <a:avLst/>
          </a:prstGeom>
          <a:noFill/>
          <a:ln w="19050" cap="flat" cmpd="sng">
            <a:solidFill>
              <a:schemeClr val="dk2"/>
            </a:solidFill>
            <a:prstDash val="solid"/>
            <a:round/>
            <a:headEnd type="none" w="med" len="med"/>
            <a:tailEnd type="none" w="med" len="med"/>
          </a:ln>
        </p:spPr>
      </p:cxnSp>
      <p:sp>
        <p:nvSpPr>
          <p:cNvPr id="40" name="Shape 40"/>
          <p:cNvSpPr txBox="1">
            <a:spLocks noGrp="1"/>
          </p:cNvSpPr>
          <p:nvPr>
            <p:ph type="title"/>
          </p:nvPr>
        </p:nvSpPr>
        <p:spPr>
          <a:xfrm>
            <a:off x="265500" y="1081675"/>
            <a:ext cx="4045199" cy="1786199"/>
          </a:xfrm>
          <a:prstGeom prst="rect">
            <a:avLst/>
          </a:prstGeom>
        </p:spPr>
        <p:txBody>
          <a:bodyPr lIns="91425" tIns="91425" rIns="91425" bIns="91425" anchor="b" anchorCtr="0"/>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a:endParaRPr/>
          </a:p>
        </p:txBody>
      </p:sp>
      <p:sp>
        <p:nvSpPr>
          <p:cNvPr id="41" name="Shape 41"/>
          <p:cNvSpPr txBox="1">
            <a:spLocks noGrp="1"/>
          </p:cNvSpPr>
          <p:nvPr>
            <p:ph type="subTitle" idx="1"/>
          </p:nvPr>
        </p:nvSpPr>
        <p:spPr>
          <a:xfrm>
            <a:off x="265500" y="2921400"/>
            <a:ext cx="4045199" cy="1345500"/>
          </a:xfrm>
          <a:prstGeom prst="rect">
            <a:avLst/>
          </a:prstGeom>
        </p:spPr>
        <p:txBody>
          <a:bodyPr lIns="91425" tIns="91425" rIns="91425" bIns="91425" anchor="t" anchorCtr="0"/>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a:endParaRPr/>
          </a:p>
        </p:txBody>
      </p:sp>
      <p:sp>
        <p:nvSpPr>
          <p:cNvPr id="42" name="Shape 42"/>
          <p:cNvSpPr txBox="1">
            <a:spLocks noGrp="1"/>
          </p:cNvSpPr>
          <p:nvPr>
            <p:ph type="body" idx="2"/>
          </p:nvPr>
        </p:nvSpPr>
        <p:spPr>
          <a:xfrm>
            <a:off x="4939500" y="724200"/>
            <a:ext cx="3837000" cy="3695099"/>
          </a:xfrm>
          <a:prstGeom prst="rect">
            <a:avLst/>
          </a:prstGeom>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3" name="Shape 43"/>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4"/>
        <p:cNvGrpSpPr/>
        <p:nvPr/>
      </p:nvGrpSpPr>
      <p:grpSpPr>
        <a:xfrm>
          <a:off x="0" y="0"/>
          <a:ext cx="0" cy="0"/>
          <a:chOff x="0" y="0"/>
          <a:chExt cx="0" cy="0"/>
        </a:xfrm>
      </p:grpSpPr>
      <p:sp>
        <p:nvSpPr>
          <p:cNvPr id="45" name="Shape 45"/>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a:lnSpc>
                <a:spcPct val="100000"/>
              </a:lnSpc>
              <a:spcBef>
                <a:spcPts val="0"/>
              </a:spcBef>
              <a:spcAft>
                <a:spcPts val="0"/>
              </a:spcAft>
              <a:buNone/>
              <a:defRPr/>
            </a:lvl1pPr>
          </a:lstStyle>
          <a:p>
            <a:endParaRPr/>
          </a:p>
        </p:txBody>
      </p:sp>
      <p:sp>
        <p:nvSpPr>
          <p:cNvPr id="46" name="Shape 46"/>
          <p:cNvSpPr txBox="1">
            <a:spLocks noGrp="1"/>
          </p:cNvSpPr>
          <p:nvPr>
            <p:ph type="sldNum" idx="12"/>
          </p:nvPr>
        </p:nvSpPr>
        <p:spPr>
          <a:xfrm>
            <a:off x="8497999" y="4688758"/>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‹Nr.›</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311700" y="445025"/>
            <a:ext cx="8520599" cy="572699"/>
          </a:xfrm>
          <a:prstGeom prst="rect">
            <a:avLst/>
          </a:prstGeom>
          <a:noFill/>
          <a:ln>
            <a:noFill/>
          </a:ln>
        </p:spPr>
        <p:txBody>
          <a:bodyPr lIns="91425" tIns="91425" rIns="91425" bIns="91425" anchor="t" anchorCtr="0"/>
          <a:lstStyle>
            <a:lvl1pPr>
              <a:spcBef>
                <a:spcPts val="0"/>
              </a:spcBef>
              <a:buClr>
                <a:schemeClr val="dk2"/>
              </a:buClr>
              <a:buSzPct val="100000"/>
              <a:buFont typeface="Oswald"/>
              <a:buNone/>
              <a:defRPr sz="3000">
                <a:solidFill>
                  <a:schemeClr val="dk2"/>
                </a:solidFill>
                <a:latin typeface="Oswald"/>
                <a:ea typeface="Oswald"/>
                <a:cs typeface="Oswald"/>
                <a:sym typeface="Oswald"/>
              </a:defRPr>
            </a:lvl1pPr>
            <a:lvl2pPr>
              <a:spcBef>
                <a:spcPts val="0"/>
              </a:spcBef>
              <a:buClr>
                <a:schemeClr val="dk2"/>
              </a:buClr>
              <a:buSzPct val="100000"/>
              <a:buFont typeface="Oswald"/>
              <a:buNone/>
              <a:defRPr sz="3000">
                <a:solidFill>
                  <a:schemeClr val="dk2"/>
                </a:solidFill>
                <a:latin typeface="Oswald"/>
                <a:ea typeface="Oswald"/>
                <a:cs typeface="Oswald"/>
                <a:sym typeface="Oswald"/>
              </a:defRPr>
            </a:lvl2pPr>
            <a:lvl3pPr>
              <a:spcBef>
                <a:spcPts val="0"/>
              </a:spcBef>
              <a:buClr>
                <a:schemeClr val="dk2"/>
              </a:buClr>
              <a:buSzPct val="100000"/>
              <a:buFont typeface="Oswald"/>
              <a:buNone/>
              <a:defRPr sz="3000">
                <a:solidFill>
                  <a:schemeClr val="dk2"/>
                </a:solidFill>
                <a:latin typeface="Oswald"/>
                <a:ea typeface="Oswald"/>
                <a:cs typeface="Oswald"/>
                <a:sym typeface="Oswald"/>
              </a:defRPr>
            </a:lvl3pPr>
            <a:lvl4pPr>
              <a:spcBef>
                <a:spcPts val="0"/>
              </a:spcBef>
              <a:buClr>
                <a:schemeClr val="dk2"/>
              </a:buClr>
              <a:buSzPct val="100000"/>
              <a:buFont typeface="Oswald"/>
              <a:buNone/>
              <a:defRPr sz="3000">
                <a:solidFill>
                  <a:schemeClr val="dk2"/>
                </a:solidFill>
                <a:latin typeface="Oswald"/>
                <a:ea typeface="Oswald"/>
                <a:cs typeface="Oswald"/>
                <a:sym typeface="Oswald"/>
              </a:defRPr>
            </a:lvl4pPr>
            <a:lvl5pPr>
              <a:spcBef>
                <a:spcPts val="0"/>
              </a:spcBef>
              <a:buClr>
                <a:schemeClr val="dk2"/>
              </a:buClr>
              <a:buSzPct val="100000"/>
              <a:buFont typeface="Oswald"/>
              <a:buNone/>
              <a:defRPr sz="3000">
                <a:solidFill>
                  <a:schemeClr val="dk2"/>
                </a:solidFill>
                <a:latin typeface="Oswald"/>
                <a:ea typeface="Oswald"/>
                <a:cs typeface="Oswald"/>
                <a:sym typeface="Oswald"/>
              </a:defRPr>
            </a:lvl5pPr>
            <a:lvl6pPr>
              <a:spcBef>
                <a:spcPts val="0"/>
              </a:spcBef>
              <a:buClr>
                <a:schemeClr val="dk2"/>
              </a:buClr>
              <a:buSzPct val="100000"/>
              <a:buFont typeface="Oswald"/>
              <a:buNone/>
              <a:defRPr sz="3000">
                <a:solidFill>
                  <a:schemeClr val="dk2"/>
                </a:solidFill>
                <a:latin typeface="Oswald"/>
                <a:ea typeface="Oswald"/>
                <a:cs typeface="Oswald"/>
                <a:sym typeface="Oswald"/>
              </a:defRPr>
            </a:lvl6pPr>
            <a:lvl7pPr>
              <a:spcBef>
                <a:spcPts val="0"/>
              </a:spcBef>
              <a:buClr>
                <a:schemeClr val="dk2"/>
              </a:buClr>
              <a:buSzPct val="100000"/>
              <a:buFont typeface="Oswald"/>
              <a:buNone/>
              <a:defRPr sz="3000">
                <a:solidFill>
                  <a:schemeClr val="dk2"/>
                </a:solidFill>
                <a:latin typeface="Oswald"/>
                <a:ea typeface="Oswald"/>
                <a:cs typeface="Oswald"/>
                <a:sym typeface="Oswald"/>
              </a:defRPr>
            </a:lvl7pPr>
            <a:lvl8pPr>
              <a:spcBef>
                <a:spcPts val="0"/>
              </a:spcBef>
              <a:buClr>
                <a:schemeClr val="dk2"/>
              </a:buClr>
              <a:buSzPct val="100000"/>
              <a:buFont typeface="Oswald"/>
              <a:buNone/>
              <a:defRPr sz="3000">
                <a:solidFill>
                  <a:schemeClr val="dk2"/>
                </a:solidFill>
                <a:latin typeface="Oswald"/>
                <a:ea typeface="Oswald"/>
                <a:cs typeface="Oswald"/>
                <a:sym typeface="Oswald"/>
              </a:defRPr>
            </a:lvl8pPr>
            <a:lvl9pPr>
              <a:spcBef>
                <a:spcPts val="0"/>
              </a:spcBef>
              <a:buClr>
                <a:schemeClr val="dk2"/>
              </a:buClr>
              <a:buSzPct val="100000"/>
              <a:buFont typeface="Oswald"/>
              <a:buNone/>
              <a:defRPr sz="3000">
                <a:solidFill>
                  <a:schemeClr val="dk2"/>
                </a:solidFill>
                <a:latin typeface="Oswald"/>
                <a:ea typeface="Oswald"/>
                <a:cs typeface="Oswald"/>
                <a:sym typeface="Oswald"/>
              </a:defRPr>
            </a:lvl9pPr>
          </a:lstStyle>
          <a:p>
            <a:endParaRPr/>
          </a:p>
        </p:txBody>
      </p:sp>
      <p:sp>
        <p:nvSpPr>
          <p:cNvPr id="6" name="Shape 6"/>
          <p:cNvSpPr txBox="1">
            <a:spLocks noGrp="1"/>
          </p:cNvSpPr>
          <p:nvPr>
            <p:ph type="body" idx="1"/>
          </p:nvPr>
        </p:nvSpPr>
        <p:spPr>
          <a:xfrm>
            <a:off x="311700" y="1234075"/>
            <a:ext cx="8520599" cy="3334800"/>
          </a:xfrm>
          <a:prstGeom prst="rect">
            <a:avLst/>
          </a:prstGeom>
          <a:noFill/>
          <a:ln>
            <a:noFill/>
          </a:ln>
        </p:spPr>
        <p:txBody>
          <a:bodyPr lIns="91425" tIns="91425" rIns="91425" bIns="91425" anchor="t" anchorCtr="0"/>
          <a:lstStyle>
            <a:lvl1pPr>
              <a:lnSpc>
                <a:spcPct val="115000"/>
              </a:lnSpc>
              <a:spcBef>
                <a:spcPts val="0"/>
              </a:spcBef>
              <a:spcAft>
                <a:spcPts val="1600"/>
              </a:spcAft>
              <a:buClr>
                <a:schemeClr val="dk2"/>
              </a:buClr>
              <a:buSzPct val="100000"/>
              <a:buFont typeface="Playfair Display"/>
              <a:defRPr sz="1800">
                <a:solidFill>
                  <a:schemeClr val="dk2"/>
                </a:solidFill>
                <a:latin typeface="Playfair Display"/>
                <a:ea typeface="Playfair Display"/>
                <a:cs typeface="Playfair Display"/>
                <a:sym typeface="Playfair Display"/>
              </a:defRPr>
            </a:lvl1pPr>
            <a:lvl2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2pPr>
            <a:lvl3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3pPr>
            <a:lvl4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4pPr>
            <a:lvl5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5pPr>
            <a:lvl6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6pPr>
            <a:lvl7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7pPr>
            <a:lvl8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8pPr>
            <a:lvl9pPr>
              <a:lnSpc>
                <a:spcPct val="115000"/>
              </a:lnSpc>
              <a:spcBef>
                <a:spcPts val="0"/>
              </a:spcBef>
              <a:spcAft>
                <a:spcPts val="1600"/>
              </a:spcAft>
              <a:buClr>
                <a:schemeClr val="dk2"/>
              </a:buClr>
              <a:buFont typeface="Playfair Display"/>
              <a:defRPr>
                <a:solidFill>
                  <a:schemeClr val="dk2"/>
                </a:solidFill>
                <a:latin typeface="Playfair Display"/>
                <a:ea typeface="Playfair Display"/>
                <a:cs typeface="Playfair Display"/>
                <a:sym typeface="Playfair Display"/>
              </a:defRPr>
            </a:lvl9pPr>
          </a:lstStyle>
          <a:p>
            <a:endParaRPr/>
          </a:p>
        </p:txBody>
      </p:sp>
      <p:sp>
        <p:nvSpPr>
          <p:cNvPr id="7" name="Shape 7"/>
          <p:cNvSpPr txBox="1">
            <a:spLocks noGrp="1"/>
          </p:cNvSpPr>
          <p:nvPr>
            <p:ph type="sldNum" idx="12"/>
          </p:nvPr>
        </p:nvSpPr>
        <p:spPr>
          <a:xfrm>
            <a:off x="8497999" y="4688758"/>
            <a:ext cx="548699" cy="393600"/>
          </a:xfrm>
          <a:prstGeom prst="rect">
            <a:avLst/>
          </a:prstGeom>
          <a:noFill/>
          <a:ln>
            <a:noFill/>
          </a:ln>
        </p:spPr>
        <p:txBody>
          <a:bodyPr lIns="91425" tIns="91425" rIns="91425" bIns="91425" anchor="ctr" anchorCtr="0">
            <a:noAutofit/>
          </a:bodyPr>
          <a:lstStyle/>
          <a:p>
            <a:pPr algn="r">
              <a:spcBef>
                <a:spcPts val="0"/>
              </a:spcBef>
              <a:buNone/>
            </a:pPr>
            <a:fld id="{00000000-1234-1234-1234-123412341234}" type="slidenum">
              <a:rPr lang="en" sz="1000">
                <a:solidFill>
                  <a:schemeClr val="dk2"/>
                </a:solidFill>
                <a:latin typeface="Playfair Display"/>
                <a:ea typeface="Playfair Display"/>
                <a:cs typeface="Playfair Display"/>
                <a:sym typeface="Playfair Display"/>
              </a:rPr>
              <a:t>‹Nr.›</a:t>
            </a:fld>
            <a:endParaRPr lang="en" sz="1000">
              <a:solidFill>
                <a:schemeClr val="dk2"/>
              </a:solidFill>
              <a:latin typeface="Playfair Display"/>
              <a:ea typeface="Playfair Display"/>
              <a:cs typeface="Playfair Display"/>
              <a:sym typeface="Playfair Display"/>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es.wikipedia.org/wiki/Juan_VI_de_Portugal" TargetMode="External"/><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jpg"/><Relationship Id="rId5" Type="http://schemas.openxmlformats.org/officeDocument/2006/relationships/image" Target="../media/image36.jp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7.jpg"/></Relationships>
</file>

<file path=ppt/slides/_rels/slide13.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g"/><Relationship Id="rId4" Type="http://schemas.openxmlformats.org/officeDocument/2006/relationships/image" Target="../media/image42.png"/><Relationship Id="rId5" Type="http://schemas.openxmlformats.org/officeDocument/2006/relationships/image" Target="../media/image43.jpg"/><Relationship Id="rId6" Type="http://schemas.openxmlformats.org/officeDocument/2006/relationships/image" Target="../media/image44.jp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www.profesorenlinea.cl/Paisesmundo/Brasil/BrasilHistoria.htm" TargetMode="External"/><Relationship Id="rId4" Type="http://schemas.openxmlformats.org/officeDocument/2006/relationships/hyperlink" Target="http://pares.mcu.es/Bicentenarios/portal/independenciaBrasil.html" TargetMode="External"/><Relationship Id="rId5" Type="http://schemas.openxmlformats.org/officeDocument/2006/relationships/hyperlink" Target="http://colonizacaoportuguesa.blogspot.com.co/2011/06/quais-as-consequencias-da-colonizacao.html" TargetMode="External"/><Relationship Id="rId6" Type="http://schemas.openxmlformats.org/officeDocument/2006/relationships/hyperlink" Target="http://www.academia.edu/7801076/Descripcion_de_la_situacion_politica_de_Brasil_despues_de_la_independencia" TargetMode="External"/><Relationship Id="rId7" Type="http://schemas.openxmlformats.org/officeDocument/2006/relationships/hyperlink" Target="https://es.wikipedia.org/wiki/Independencia_de_Brasil" TargetMode="External"/><Relationship Id="rId8" Type="http://schemas.openxmlformats.org/officeDocument/2006/relationships/hyperlink" Target="https://br.answers.yahoo.com/question/index?qid=20110501143120AAfddLx" TargetMode="External"/><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hyperlink" Target="http://www.argentina-rree.com/2/2-040.htm" TargetMode="External"/><Relationship Id="rId4" Type="http://schemas.openxmlformats.org/officeDocument/2006/relationships/hyperlink" Target="http://pares.mcu.es/Bicentenarios/portal/independenciaBrasil.html" TargetMode="External"/><Relationship Id="rId5" Type="http://schemas.openxmlformats.org/officeDocument/2006/relationships/hyperlink" Target="https://prezi.com/d5ydaa3dyceg/la-independencia-de-brazil/" TargetMode="External"/><Relationship Id="rId6" Type="http://schemas.openxmlformats.org/officeDocument/2006/relationships/hyperlink" Target="http://www.suapesquisa.com/independencia/causas.htm" TargetMode="External"/><Relationship Id="rId7" Type="http://schemas.openxmlformats.org/officeDocument/2006/relationships/hyperlink" Target="http://www.todamateria.com.br/causas-da-independencia-do-brasil/" TargetMode="External"/><Relationship Id="rId8" Type="http://schemas.openxmlformats.org/officeDocument/2006/relationships/hyperlink" Target="http://www.historiadobrasil.net/independencia/" TargetMode="External"/><Relationship Id="rId9" Type="http://schemas.openxmlformats.org/officeDocument/2006/relationships/hyperlink" Target="http://www.ipea.gov.br/desafios/index.php?option=com_content&amp;view=article&amp;id=2864:catid=28&amp;Itemid=23" TargetMode="External"/><Relationship Id="rId10" Type="http://schemas.openxmlformats.org/officeDocument/2006/relationships/hyperlink" Target="http://www.cfr.org/latin-america-and-the-caribbean/why-brazil-different-contexts-independence/p3747" TargetMode="External"/><Relationship Id="rId11" Type="http://schemas.openxmlformats.org/officeDocument/2006/relationships/hyperlink" Target="http://portalacademico.cch.unam.mx/alumno/historiauniversal1/unidad4/independenciasAl/causasExternas" TargetMode="External"/><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hyperlink" Target="http://www.artehistoria.com/v2/contextos/2603.htm" TargetMode="External"/><Relationship Id="rId4" Type="http://schemas.openxmlformats.org/officeDocument/2006/relationships/hyperlink" Target="https://es.m.wikipedia.org/wiki/Constituci%C3%B3n_de_Brasil" TargetMode="External"/><Relationship Id="rId5" Type="http://schemas.openxmlformats.org/officeDocument/2006/relationships/hyperlink" Target="http://www.wipo.int/wipolex/es/details.jsp?id=11795" TargetMode="External"/><Relationship Id="rId6" Type="http://schemas.openxmlformats.org/officeDocument/2006/relationships/hyperlink" Target="http://www.constitutionnet.org/es/country/constitutional-history-brazil" TargetMode="External"/><Relationship Id="rId7" Type="http://schemas.openxmlformats.org/officeDocument/2006/relationships/hyperlink" Target="http://www.academia.edu/7801076/Descripcion_de_la_situacion_politica_de_Brasil_despues_de_la_independencia" TargetMode="External"/><Relationship Id="rId8" Type="http://schemas.openxmlformats.org/officeDocument/2006/relationships/hyperlink" Target="http://www.banrepcultural.org/blaavirtual/revistas/credencial/junio2010/brasil.htm" TargetMode="External"/><Relationship Id="rId9" Type="http://schemas.openxmlformats.org/officeDocument/2006/relationships/hyperlink" Target="http://www.nytimes.com/fodors/top/features/travel/destinations/centralandsouthamerica/brazil/riodejaneiro/fdrs_feat_129_9.html?pagewanted=1" TargetMode="External"/><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s://es.wikipedia.org/wiki/1825" TargetMode="External"/><Relationship Id="rId4" Type="http://schemas.openxmlformats.org/officeDocument/2006/relationships/hyperlink" Target="https://es.wikipedia.org/wiki/5_de_diciembre" TargetMode="External"/><Relationship Id="rId5" Type="http://schemas.openxmlformats.org/officeDocument/2006/relationships/hyperlink" Target="https://es.wikipedia.org/wiki/1891" TargetMode="External"/><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44250" y="1493175"/>
            <a:ext cx="8455500" cy="2146800"/>
          </a:xfrm>
          <a:prstGeom prst="rect">
            <a:avLst/>
          </a:prstGeom>
        </p:spPr>
        <p:txBody>
          <a:bodyPr lIns="91425" tIns="91425" rIns="91425" bIns="91425" anchor="ctr" anchorCtr="0">
            <a:noAutofit/>
          </a:bodyPr>
          <a:lstStyle/>
          <a:p>
            <a:pPr>
              <a:spcBef>
                <a:spcPts val="0"/>
              </a:spcBef>
              <a:buNone/>
            </a:pPr>
            <a:r>
              <a:rPr lang="en"/>
              <a:t>Independencia de Brasil</a:t>
            </a:r>
          </a:p>
        </p:txBody>
      </p:sp>
      <p:sp>
        <p:nvSpPr>
          <p:cNvPr id="55" name="Shape 55"/>
          <p:cNvSpPr txBox="1">
            <a:spLocks noGrp="1"/>
          </p:cNvSpPr>
          <p:nvPr>
            <p:ph type="subTitle" idx="1"/>
          </p:nvPr>
        </p:nvSpPr>
        <p:spPr>
          <a:xfrm>
            <a:off x="344250" y="3639975"/>
            <a:ext cx="4910100" cy="577799"/>
          </a:xfrm>
          <a:prstGeom prst="rect">
            <a:avLst/>
          </a:prstGeom>
        </p:spPr>
        <p:txBody>
          <a:bodyPr lIns="91425" tIns="91425" rIns="91425" bIns="91425" anchor="ctr" anchorCtr="0">
            <a:noAutofit/>
          </a:bodyPr>
          <a:lstStyle/>
          <a:p>
            <a:pPr>
              <a:spcBef>
                <a:spcPts val="0"/>
              </a:spcBef>
              <a:buNone/>
            </a:pPr>
            <a:r>
              <a:rPr lang="en" sz="1800"/>
              <a:t>Por: Gabriela Valderrama, Isabella Maya, Stephanie Murrle &amp; Martina Velásquez </a:t>
            </a:r>
          </a:p>
        </p:txBody>
      </p:sp>
      <p:sp>
        <p:nvSpPr>
          <p:cNvPr id="56" name="Shape 56"/>
          <p:cNvSpPr txBox="1"/>
          <p:nvPr/>
        </p:nvSpPr>
        <p:spPr>
          <a:xfrm>
            <a:off x="0" y="159750"/>
            <a:ext cx="4345636" cy="632400"/>
          </a:xfrm>
          <a:prstGeom prst="rect">
            <a:avLst/>
          </a:prstGeom>
          <a:noFill/>
          <a:ln>
            <a:noFill/>
          </a:ln>
        </p:spPr>
        <p:txBody>
          <a:bodyPr lIns="91425" tIns="91425" rIns="91425" bIns="91425" anchor="t" anchorCtr="0">
            <a:noAutofit/>
          </a:bodyPr>
          <a:lstStyle/>
          <a:p>
            <a:pPr>
              <a:spcBef>
                <a:spcPts val="0"/>
              </a:spcBef>
              <a:buNone/>
            </a:pPr>
            <a:r>
              <a:rPr lang="en" sz="2800" b="1" dirty="0">
                <a:solidFill>
                  <a:schemeClr val="dk2"/>
                </a:solidFill>
                <a:highlight>
                  <a:srgbClr val="F1F1F1"/>
                </a:highlight>
              </a:rPr>
              <a:t>7 de septiembre de 1822</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177325" y="296050"/>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Consecuencias</a:t>
            </a:r>
          </a:p>
        </p:txBody>
      </p:sp>
      <p:sp>
        <p:nvSpPr>
          <p:cNvPr id="141" name="Shape 141"/>
          <p:cNvSpPr txBox="1">
            <a:spLocks noGrp="1"/>
          </p:cNvSpPr>
          <p:nvPr>
            <p:ph type="body" idx="1"/>
          </p:nvPr>
        </p:nvSpPr>
        <p:spPr>
          <a:xfrm>
            <a:off x="38400" y="1064775"/>
            <a:ext cx="9067199" cy="3334800"/>
          </a:xfrm>
          <a:prstGeom prst="rect">
            <a:avLst/>
          </a:prstGeom>
        </p:spPr>
        <p:txBody>
          <a:bodyPr lIns="91425" tIns="91425" rIns="91425" bIns="91425" anchor="t" anchorCtr="0">
            <a:noAutofit/>
          </a:bodyPr>
          <a:lstStyle/>
          <a:p>
            <a:pPr lvl="0" rtl="0">
              <a:spcBef>
                <a:spcPts val="0"/>
              </a:spcBef>
              <a:buClr>
                <a:schemeClr val="dk2"/>
              </a:buClr>
              <a:buSzPct val="91666"/>
              <a:buFont typeface="Arial"/>
              <a:buNone/>
            </a:pPr>
            <a:r>
              <a:rPr lang="en" sz="1200">
                <a:latin typeface="Arial"/>
                <a:ea typeface="Arial"/>
                <a:cs typeface="Arial"/>
                <a:sym typeface="Arial"/>
              </a:rPr>
              <a:t>-En 1826 (4 años después de la independencia) se firma un tratado en el cual se establece que el comercio de esclavos sería ilícito, 3 años después de la radicación del mismo tratado.</a:t>
            </a:r>
          </a:p>
          <a:p>
            <a:pPr rtl="0">
              <a:spcBef>
                <a:spcPts val="0"/>
              </a:spcBef>
              <a:buNone/>
            </a:pPr>
            <a:r>
              <a:rPr lang="en" sz="1100">
                <a:solidFill>
                  <a:srgbClr val="252525"/>
                </a:solidFill>
                <a:highlight>
                  <a:srgbClr val="FFFFFF"/>
                </a:highlight>
                <a:latin typeface="Arial"/>
                <a:ea typeface="Arial"/>
                <a:cs typeface="Arial"/>
                <a:sym typeface="Arial"/>
              </a:rPr>
              <a:t>-Como condición para que Brasil finalmente llegara a la independencia, el país fue forzado a negociar con Inglaterra y Portugal a pagar bienes. Inglaterra y Portugal tomaban esto como un endeudamiento por parte de Brasil. </a:t>
            </a:r>
            <a:r>
              <a:rPr lang="en" sz="1100">
                <a:solidFill>
                  <a:srgbClr val="252525"/>
                </a:solidFill>
                <a:latin typeface="Arial"/>
                <a:ea typeface="Arial"/>
                <a:cs typeface="Arial"/>
                <a:sym typeface="Arial"/>
              </a:rPr>
              <a:t>Cuando el rey </a:t>
            </a:r>
            <a:r>
              <a:rPr lang="en" sz="1100">
                <a:solidFill>
                  <a:srgbClr val="0B0080"/>
                </a:solidFill>
                <a:latin typeface="Arial"/>
                <a:ea typeface="Arial"/>
                <a:cs typeface="Arial"/>
                <a:sym typeface="Arial"/>
                <a:hlinkClick r:id="rId3"/>
              </a:rPr>
              <a:t>Juan VI</a:t>
            </a:r>
            <a:r>
              <a:rPr lang="en" sz="1100">
                <a:solidFill>
                  <a:srgbClr val="252525"/>
                </a:solidFill>
                <a:latin typeface="Arial"/>
                <a:ea typeface="Arial"/>
                <a:cs typeface="Arial"/>
                <a:sym typeface="Arial"/>
              </a:rPr>
              <a:t> regresó a Lisboa, por orden de las Cortes, llevó consigo todo el dinero que podía, pero aún asi fue forzado a dejar su platería y una enorme librería, con obras raras que componen hoy el acervo básico de la Biblioteca.</a:t>
            </a:r>
          </a:p>
          <a:p>
            <a:pPr>
              <a:spcBef>
                <a:spcPts val="0"/>
              </a:spcBef>
              <a:buNone/>
            </a:pPr>
            <a:endParaRPr sz="1050">
              <a:solidFill>
                <a:srgbClr val="252525"/>
              </a:solidFill>
              <a:highlight>
                <a:srgbClr val="FFFFFF"/>
              </a:highlight>
              <a:latin typeface="Arial"/>
              <a:ea typeface="Arial"/>
              <a:cs typeface="Arial"/>
              <a:sym typeface="Arial"/>
            </a:endParaRPr>
          </a:p>
        </p:txBody>
      </p:sp>
      <p:pic>
        <p:nvPicPr>
          <p:cNvPr id="142" name="Shape 142"/>
          <p:cNvPicPr preferRelativeResize="0"/>
          <p:nvPr/>
        </p:nvPicPr>
        <p:blipFill>
          <a:blip r:embed="rId4">
            <a:alphaModFix/>
          </a:blip>
          <a:stretch>
            <a:fillRect/>
          </a:stretch>
        </p:blipFill>
        <p:spPr>
          <a:xfrm>
            <a:off x="2020624" y="3015725"/>
            <a:ext cx="1922600" cy="2089224"/>
          </a:xfrm>
          <a:prstGeom prst="rect">
            <a:avLst/>
          </a:prstGeom>
          <a:noFill/>
          <a:ln>
            <a:noFill/>
          </a:ln>
        </p:spPr>
      </p:pic>
      <p:pic>
        <p:nvPicPr>
          <p:cNvPr id="143" name="Shape 143"/>
          <p:cNvPicPr preferRelativeResize="0"/>
          <p:nvPr/>
        </p:nvPicPr>
        <p:blipFill>
          <a:blip r:embed="rId5">
            <a:alphaModFix/>
          </a:blip>
          <a:stretch>
            <a:fillRect/>
          </a:stretch>
        </p:blipFill>
        <p:spPr>
          <a:xfrm>
            <a:off x="5925450" y="3075400"/>
            <a:ext cx="3138226" cy="1722100"/>
          </a:xfrm>
          <a:prstGeom prst="rect">
            <a:avLst/>
          </a:prstGeom>
          <a:noFill/>
          <a:ln>
            <a:noFill/>
          </a:ln>
        </p:spPr>
      </p:pic>
      <p:pic>
        <p:nvPicPr>
          <p:cNvPr id="144" name="Shape 144"/>
          <p:cNvPicPr preferRelativeResize="0"/>
          <p:nvPr/>
        </p:nvPicPr>
        <p:blipFill>
          <a:blip r:embed="rId6">
            <a:alphaModFix/>
          </a:blip>
          <a:stretch>
            <a:fillRect/>
          </a:stretch>
        </p:blipFill>
        <p:spPr>
          <a:xfrm>
            <a:off x="3943225" y="3075389"/>
            <a:ext cx="1982224" cy="1969885"/>
          </a:xfrm>
          <a:prstGeom prst="rect">
            <a:avLst/>
          </a:prstGeom>
          <a:noFill/>
          <a:ln>
            <a:noFill/>
          </a:ln>
        </p:spPr>
      </p:pic>
      <p:pic>
        <p:nvPicPr>
          <p:cNvPr id="145" name="Shape 145"/>
          <p:cNvPicPr preferRelativeResize="0"/>
          <p:nvPr/>
        </p:nvPicPr>
        <p:blipFill>
          <a:blip r:embed="rId6">
            <a:alphaModFix/>
          </a:blip>
          <a:stretch>
            <a:fillRect/>
          </a:stretch>
        </p:blipFill>
        <p:spPr>
          <a:xfrm>
            <a:off x="38400" y="3075389"/>
            <a:ext cx="1982224" cy="1969885"/>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311700" y="149725"/>
            <a:ext cx="8670874"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Características de la constitución que crearon</a:t>
            </a:r>
          </a:p>
        </p:txBody>
      </p:sp>
      <p:sp>
        <p:nvSpPr>
          <p:cNvPr id="151" name="Shape 151"/>
          <p:cNvSpPr txBox="1">
            <a:spLocks noGrp="1"/>
          </p:cNvSpPr>
          <p:nvPr>
            <p:ph type="body" idx="1"/>
          </p:nvPr>
        </p:nvSpPr>
        <p:spPr>
          <a:xfrm>
            <a:off x="37650" y="619565"/>
            <a:ext cx="9068700" cy="4273499"/>
          </a:xfrm>
          <a:prstGeom prst="rect">
            <a:avLst/>
          </a:prstGeom>
        </p:spPr>
        <p:txBody>
          <a:bodyPr lIns="91425" tIns="91425" rIns="91425" bIns="91425" anchor="t" anchorCtr="0">
            <a:noAutofit/>
          </a:bodyPr>
          <a:lstStyle/>
          <a:p>
            <a:pPr marL="457200" lvl="0" indent="-228600" algn="just" rtl="0">
              <a:spcBef>
                <a:spcPts val="0"/>
              </a:spcBef>
              <a:buSzPct val="100000"/>
              <a:buFont typeface="Arial"/>
              <a:buChar char="•"/>
            </a:pPr>
            <a:r>
              <a:rPr lang="en" sz="1200" dirty="0">
                <a:latin typeface="Arial"/>
                <a:ea typeface="Arial"/>
                <a:cs typeface="Arial"/>
                <a:sym typeface="Arial"/>
              </a:rPr>
              <a:t>En 1822 don Pedro proclama la independencia de Brasil con la frase “Independencia o muerte” y enseguida fue aclamado emperador. De este modo Brasil se convirtió en un imperio el cual se dividió entre tres etapas: Ascenso al trono de Pedro I en 1822 hasta 1831; etapa de regencia, en la cual el país fue gobernado por “regentes” mientras se esperaba que Pedro II cumpliera la mayoría de edad; reinado de Pedro II (1840-1889).</a:t>
            </a:r>
          </a:p>
          <a:p>
            <a:pPr algn="just" rtl="0">
              <a:spcBef>
                <a:spcPts val="0"/>
              </a:spcBef>
              <a:buNone/>
            </a:pPr>
            <a:endParaRPr sz="1400" dirty="0">
              <a:latin typeface="Arial"/>
              <a:ea typeface="Arial"/>
              <a:cs typeface="Arial"/>
              <a:sym typeface="Arial"/>
            </a:endParaRPr>
          </a:p>
          <a:p>
            <a:pPr algn="just" rtl="0">
              <a:spcBef>
                <a:spcPts val="0"/>
              </a:spcBef>
              <a:buNone/>
            </a:pPr>
            <a:endParaRPr sz="1400" dirty="0">
              <a:latin typeface="Arial"/>
              <a:ea typeface="Arial"/>
              <a:cs typeface="Arial"/>
              <a:sym typeface="Arial"/>
            </a:endParaRPr>
          </a:p>
          <a:p>
            <a:pPr algn="just" rtl="0">
              <a:spcBef>
                <a:spcPts val="0"/>
              </a:spcBef>
              <a:buNone/>
            </a:pPr>
            <a:endParaRPr sz="1200" dirty="0">
              <a:latin typeface="Arial"/>
              <a:ea typeface="Arial"/>
              <a:cs typeface="Arial"/>
              <a:sym typeface="Arial"/>
            </a:endParaRPr>
          </a:p>
          <a:p>
            <a:pPr lvl="0" algn="just" rtl="0">
              <a:spcBef>
                <a:spcPts val="0"/>
              </a:spcBef>
              <a:buNone/>
            </a:pPr>
            <a:endParaRPr sz="1200" dirty="0">
              <a:latin typeface="Arial"/>
              <a:ea typeface="Arial"/>
              <a:cs typeface="Arial"/>
              <a:sym typeface="Arial"/>
            </a:endParaRPr>
          </a:p>
          <a:p>
            <a:pPr marL="457200" lvl="0" indent="-228600" algn="just" rtl="0">
              <a:spcBef>
                <a:spcPts val="0"/>
              </a:spcBef>
              <a:buSzPct val="100000"/>
              <a:buFont typeface="Arial"/>
              <a:buChar char="•"/>
            </a:pPr>
            <a:r>
              <a:rPr lang="en" sz="1200" dirty="0">
                <a:latin typeface="Arial"/>
                <a:ea typeface="Arial"/>
                <a:cs typeface="Arial"/>
                <a:sym typeface="Arial"/>
              </a:rPr>
              <a:t>En marzo de 1824 es promulgada la primera constitución que convirtió a Brasil en una monarquía unitaria centralizada/parlamentaria.  Esta constitución era muy liberal en espíritu y contenido, por los grandes poderes que se le daban a la corona. La constitución establece además de los tres poderes (ejecutivo, legislativo y judicial), el poder moderado del emperador, el cual le atribuía a este el puesto de jefe supremo. Hubo un gran desequilibrio entre los tres poderes, ya que el poder moderador del emperador reducía a los otros. En esta misma se incluye el sistema patronato, que terminó siendo dominado por la corona. Se adopta el modelo inglés, con una cámara de diputados, un senado vitalicio y el monarca que estaba al frente del ejecutivo, asistido por un consejo de estado. El poder personal del emperador se asento en el ejercito y la marina.</a:t>
            </a:r>
          </a:p>
          <a:p>
            <a:pPr lvl="0" algn="just" rtl="0">
              <a:spcBef>
                <a:spcPts val="0"/>
              </a:spcBef>
              <a:buNone/>
            </a:pPr>
            <a:endParaRPr sz="1400" dirty="0"/>
          </a:p>
          <a:p>
            <a:pPr algn="just" rtl="0">
              <a:spcBef>
                <a:spcPts val="0"/>
              </a:spcBef>
              <a:buNone/>
            </a:pPr>
            <a:endParaRPr sz="1400" dirty="0"/>
          </a:p>
          <a:p>
            <a:pPr algn="just">
              <a:spcBef>
                <a:spcPts val="0"/>
              </a:spcBef>
              <a:buNone/>
            </a:pPr>
            <a:endParaRPr sz="1400" dirty="0"/>
          </a:p>
        </p:txBody>
      </p:sp>
      <p:pic>
        <p:nvPicPr>
          <p:cNvPr id="152" name="Shape 152"/>
          <p:cNvPicPr preferRelativeResize="0"/>
          <p:nvPr/>
        </p:nvPicPr>
        <p:blipFill>
          <a:blip r:embed="rId3">
            <a:alphaModFix/>
          </a:blip>
          <a:stretch>
            <a:fillRect/>
          </a:stretch>
        </p:blipFill>
        <p:spPr>
          <a:xfrm>
            <a:off x="311700" y="1722362"/>
            <a:ext cx="3211525" cy="1695200"/>
          </a:xfrm>
          <a:prstGeom prst="rect">
            <a:avLst/>
          </a:prstGeom>
          <a:noFill/>
          <a:ln>
            <a:noFill/>
          </a:ln>
        </p:spPr>
      </p:pic>
      <p:pic>
        <p:nvPicPr>
          <p:cNvPr id="153" name="Shape 153"/>
          <p:cNvPicPr preferRelativeResize="0"/>
          <p:nvPr/>
        </p:nvPicPr>
        <p:blipFill>
          <a:blip r:embed="rId4">
            <a:alphaModFix/>
          </a:blip>
          <a:stretch>
            <a:fillRect/>
          </a:stretch>
        </p:blipFill>
        <p:spPr>
          <a:xfrm>
            <a:off x="3523225" y="1722362"/>
            <a:ext cx="2227225" cy="1747325"/>
          </a:xfrm>
          <a:prstGeom prst="rect">
            <a:avLst/>
          </a:prstGeom>
          <a:noFill/>
          <a:ln>
            <a:noFill/>
          </a:ln>
        </p:spPr>
      </p:pic>
      <p:pic>
        <p:nvPicPr>
          <p:cNvPr id="154" name="Shape 154"/>
          <p:cNvPicPr preferRelativeResize="0"/>
          <p:nvPr/>
        </p:nvPicPr>
        <p:blipFill>
          <a:blip r:embed="rId5">
            <a:alphaModFix/>
          </a:blip>
          <a:stretch>
            <a:fillRect/>
          </a:stretch>
        </p:blipFill>
        <p:spPr>
          <a:xfrm>
            <a:off x="5750450" y="1722363"/>
            <a:ext cx="3232124" cy="1747324"/>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oron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7537" y="1"/>
            <a:ext cx="1779764" cy="1092617"/>
          </a:xfrm>
          <a:prstGeom prst="rect">
            <a:avLst/>
          </a:prstGeom>
        </p:spPr>
      </p:pic>
      <p:sp>
        <p:nvSpPr>
          <p:cNvPr id="3" name="Rectángulo redondeado 2"/>
          <p:cNvSpPr/>
          <p:nvPr/>
        </p:nvSpPr>
        <p:spPr>
          <a:xfrm>
            <a:off x="6047030" y="1663551"/>
            <a:ext cx="1895620" cy="568735"/>
          </a:xfrm>
          <a:prstGeom prst="roundRect">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Rectángulo redondeado 3"/>
          <p:cNvSpPr/>
          <p:nvPr/>
        </p:nvSpPr>
        <p:spPr>
          <a:xfrm>
            <a:off x="871985" y="1265436"/>
            <a:ext cx="2542252" cy="568736"/>
          </a:xfrm>
          <a:prstGeom prst="roundRect">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Rectángulo redondeado 4"/>
          <p:cNvSpPr/>
          <p:nvPr/>
        </p:nvSpPr>
        <p:spPr>
          <a:xfrm>
            <a:off x="227475" y="2367360"/>
            <a:ext cx="2198920" cy="817558"/>
          </a:xfrm>
          <a:prstGeom prst="roundRect">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6" name="Rectángulo redondeado 5"/>
          <p:cNvSpPr/>
          <p:nvPr/>
        </p:nvSpPr>
        <p:spPr>
          <a:xfrm>
            <a:off x="871986" y="3710998"/>
            <a:ext cx="7373965" cy="881540"/>
          </a:xfrm>
          <a:prstGeom prst="roundRect">
            <a:avLst/>
          </a:pr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0" name="Conector recto de flecha 9"/>
          <p:cNvCxnSpPr/>
          <p:nvPr/>
        </p:nvCxnSpPr>
        <p:spPr>
          <a:xfrm>
            <a:off x="5269826" y="1092617"/>
            <a:ext cx="625555" cy="4571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p:nvPr/>
        </p:nvCxnSpPr>
        <p:spPr>
          <a:xfrm flipH="1">
            <a:off x="3165686" y="824666"/>
            <a:ext cx="739292" cy="3838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recto de flecha 15"/>
          <p:cNvCxnSpPr/>
          <p:nvPr/>
        </p:nvCxnSpPr>
        <p:spPr>
          <a:xfrm>
            <a:off x="4684305" y="1092618"/>
            <a:ext cx="0" cy="25330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Conector recto de flecha 17"/>
          <p:cNvCxnSpPr>
            <a:endCxn id="5" idx="0"/>
          </p:cNvCxnSpPr>
          <p:nvPr/>
        </p:nvCxnSpPr>
        <p:spPr>
          <a:xfrm flipH="1">
            <a:off x="1326935" y="1925025"/>
            <a:ext cx="871986" cy="44233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Conector recto 21"/>
          <p:cNvCxnSpPr/>
          <p:nvPr/>
        </p:nvCxnSpPr>
        <p:spPr>
          <a:xfrm>
            <a:off x="2198920" y="3398194"/>
            <a:ext cx="96676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Conector recto 23"/>
          <p:cNvCxnSpPr/>
          <p:nvPr/>
        </p:nvCxnSpPr>
        <p:spPr>
          <a:xfrm>
            <a:off x="2198920" y="3398194"/>
            <a:ext cx="0" cy="142184"/>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Conector recto 25"/>
          <p:cNvCxnSpPr/>
          <p:nvPr/>
        </p:nvCxnSpPr>
        <p:spPr>
          <a:xfrm>
            <a:off x="3165686" y="3398194"/>
            <a:ext cx="0" cy="142184"/>
          </a:xfrm>
          <a:prstGeom prst="line">
            <a:avLst/>
          </a:prstGeom>
        </p:spPr>
        <p:style>
          <a:lnRef idx="2">
            <a:schemeClr val="accent1"/>
          </a:lnRef>
          <a:fillRef idx="0">
            <a:schemeClr val="accent1"/>
          </a:fillRef>
          <a:effectRef idx="1">
            <a:schemeClr val="accent1"/>
          </a:effectRef>
          <a:fontRef idx="minor">
            <a:schemeClr val="tx1"/>
          </a:fontRef>
        </p:style>
      </p:cxnSp>
      <p:sp>
        <p:nvSpPr>
          <p:cNvPr id="27" name="CuadroTexto 26"/>
          <p:cNvSpPr txBox="1"/>
          <p:nvPr/>
        </p:nvSpPr>
        <p:spPr>
          <a:xfrm>
            <a:off x="1785734" y="3470324"/>
            <a:ext cx="2312657" cy="307777"/>
          </a:xfrm>
          <a:prstGeom prst="rect">
            <a:avLst/>
          </a:prstGeom>
          <a:noFill/>
        </p:spPr>
        <p:txBody>
          <a:bodyPr wrap="square" rtlCol="0">
            <a:spAutoFit/>
          </a:bodyPr>
          <a:lstStyle/>
          <a:p>
            <a:r>
              <a:rPr lang="es-ES" dirty="0" smtClean="0">
                <a:latin typeface="Arial"/>
                <a:cs typeface="Arial"/>
              </a:rPr>
              <a:t>Minoría     Mayoría</a:t>
            </a:r>
            <a:endParaRPr lang="es-ES" dirty="0">
              <a:latin typeface="Arial"/>
              <a:cs typeface="Arial"/>
            </a:endParaRPr>
          </a:p>
        </p:txBody>
      </p:sp>
      <p:sp>
        <p:nvSpPr>
          <p:cNvPr id="28" name="CuadroTexto 27"/>
          <p:cNvSpPr txBox="1"/>
          <p:nvPr/>
        </p:nvSpPr>
        <p:spPr>
          <a:xfrm>
            <a:off x="6179724" y="3710998"/>
            <a:ext cx="1762927" cy="307777"/>
          </a:xfrm>
          <a:prstGeom prst="rect">
            <a:avLst/>
          </a:prstGeom>
          <a:noFill/>
        </p:spPr>
        <p:txBody>
          <a:bodyPr wrap="square" rtlCol="0">
            <a:spAutoFit/>
          </a:bodyPr>
          <a:lstStyle/>
          <a:p>
            <a:r>
              <a:rPr lang="es-ES" b="1" dirty="0" smtClean="0">
                <a:latin typeface="Arial"/>
                <a:cs typeface="Arial"/>
              </a:rPr>
              <a:t>Senado </a:t>
            </a:r>
            <a:endParaRPr lang="es-ES" b="1" dirty="0">
              <a:latin typeface="Arial"/>
              <a:cs typeface="Arial"/>
            </a:endParaRPr>
          </a:p>
        </p:txBody>
      </p:sp>
      <p:sp>
        <p:nvSpPr>
          <p:cNvPr id="29" name="CuadroTexto 28"/>
          <p:cNvSpPr txBox="1"/>
          <p:nvPr/>
        </p:nvSpPr>
        <p:spPr>
          <a:xfrm>
            <a:off x="2824474" y="4169152"/>
            <a:ext cx="3829154" cy="307777"/>
          </a:xfrm>
          <a:prstGeom prst="rect">
            <a:avLst/>
          </a:prstGeom>
          <a:noFill/>
        </p:spPr>
        <p:txBody>
          <a:bodyPr wrap="square" rtlCol="0">
            <a:spAutoFit/>
          </a:bodyPr>
          <a:lstStyle/>
          <a:p>
            <a:r>
              <a:rPr lang="es-ES" b="1" dirty="0" smtClean="0">
                <a:latin typeface="Arial"/>
                <a:cs typeface="Arial"/>
              </a:rPr>
              <a:t>Asamblea general o Parlamento </a:t>
            </a:r>
            <a:endParaRPr lang="es-ES" b="1" dirty="0">
              <a:latin typeface="Arial"/>
              <a:cs typeface="Arial"/>
            </a:endParaRPr>
          </a:p>
        </p:txBody>
      </p:sp>
      <p:sp>
        <p:nvSpPr>
          <p:cNvPr id="30" name="CuadroTexto 29"/>
          <p:cNvSpPr txBox="1"/>
          <p:nvPr/>
        </p:nvSpPr>
        <p:spPr>
          <a:xfrm>
            <a:off x="1421715" y="3753653"/>
            <a:ext cx="2938212" cy="307777"/>
          </a:xfrm>
          <a:prstGeom prst="rect">
            <a:avLst/>
          </a:prstGeom>
          <a:noFill/>
        </p:spPr>
        <p:txBody>
          <a:bodyPr wrap="square" rtlCol="0">
            <a:spAutoFit/>
          </a:bodyPr>
          <a:lstStyle/>
          <a:p>
            <a:r>
              <a:rPr lang="es-ES" b="1" dirty="0" smtClean="0">
                <a:latin typeface="Arial"/>
                <a:cs typeface="Arial"/>
              </a:rPr>
              <a:t>Cámara de diputados</a:t>
            </a:r>
            <a:endParaRPr lang="es-ES" b="1" dirty="0">
              <a:latin typeface="Arial"/>
              <a:cs typeface="Arial"/>
            </a:endParaRPr>
          </a:p>
        </p:txBody>
      </p:sp>
      <p:sp>
        <p:nvSpPr>
          <p:cNvPr id="31" name="CuadroTexto 30"/>
          <p:cNvSpPr txBox="1"/>
          <p:nvPr/>
        </p:nvSpPr>
        <p:spPr>
          <a:xfrm>
            <a:off x="6179723" y="1690665"/>
            <a:ext cx="1611278" cy="523220"/>
          </a:xfrm>
          <a:prstGeom prst="rect">
            <a:avLst/>
          </a:prstGeom>
          <a:noFill/>
        </p:spPr>
        <p:txBody>
          <a:bodyPr wrap="square" rtlCol="0">
            <a:spAutoFit/>
          </a:bodyPr>
          <a:lstStyle/>
          <a:p>
            <a:r>
              <a:rPr lang="es-ES" b="1" dirty="0" smtClean="0">
                <a:latin typeface="Arial"/>
                <a:cs typeface="Arial"/>
              </a:rPr>
              <a:t>Consejo de Estado </a:t>
            </a:r>
            <a:endParaRPr lang="es-ES" b="1" dirty="0">
              <a:latin typeface="Arial"/>
              <a:cs typeface="Arial"/>
            </a:endParaRPr>
          </a:p>
        </p:txBody>
      </p:sp>
      <p:sp>
        <p:nvSpPr>
          <p:cNvPr id="32" name="CuadroTexto 31"/>
          <p:cNvSpPr txBox="1"/>
          <p:nvPr/>
        </p:nvSpPr>
        <p:spPr>
          <a:xfrm>
            <a:off x="5895381" y="824667"/>
            <a:ext cx="1725015" cy="523220"/>
          </a:xfrm>
          <a:prstGeom prst="rect">
            <a:avLst/>
          </a:prstGeom>
          <a:noFill/>
        </p:spPr>
        <p:txBody>
          <a:bodyPr wrap="square" rtlCol="0">
            <a:spAutoFit/>
          </a:bodyPr>
          <a:lstStyle/>
          <a:p>
            <a:r>
              <a:rPr lang="es-ES" dirty="0" smtClean="0">
                <a:latin typeface="Arial"/>
                <a:cs typeface="Arial"/>
              </a:rPr>
              <a:t>Designa los miembros</a:t>
            </a:r>
            <a:endParaRPr lang="es-ES" dirty="0">
              <a:latin typeface="Arial"/>
              <a:cs typeface="Arial"/>
            </a:endParaRPr>
          </a:p>
        </p:txBody>
      </p:sp>
      <p:sp>
        <p:nvSpPr>
          <p:cNvPr id="33" name="CuadroTexto 32"/>
          <p:cNvSpPr txBox="1"/>
          <p:nvPr/>
        </p:nvSpPr>
        <p:spPr>
          <a:xfrm>
            <a:off x="7942650" y="1663551"/>
            <a:ext cx="1201350" cy="523220"/>
          </a:xfrm>
          <a:prstGeom prst="rect">
            <a:avLst/>
          </a:prstGeom>
          <a:noFill/>
        </p:spPr>
        <p:txBody>
          <a:bodyPr wrap="square" rtlCol="0">
            <a:spAutoFit/>
          </a:bodyPr>
          <a:lstStyle/>
          <a:p>
            <a:r>
              <a:rPr lang="es-ES" dirty="0" smtClean="0">
                <a:latin typeface="Arial"/>
                <a:cs typeface="Arial"/>
              </a:rPr>
              <a:t>Asesora al monarca</a:t>
            </a:r>
            <a:endParaRPr lang="es-ES" dirty="0">
              <a:latin typeface="Arial"/>
              <a:cs typeface="Arial"/>
            </a:endParaRPr>
          </a:p>
        </p:txBody>
      </p:sp>
      <p:sp>
        <p:nvSpPr>
          <p:cNvPr id="35" name="CuadroTexto 34"/>
          <p:cNvSpPr txBox="1"/>
          <p:nvPr/>
        </p:nvSpPr>
        <p:spPr>
          <a:xfrm>
            <a:off x="1022577" y="1386552"/>
            <a:ext cx="2352689" cy="307777"/>
          </a:xfrm>
          <a:prstGeom prst="rect">
            <a:avLst/>
          </a:prstGeom>
          <a:noFill/>
        </p:spPr>
        <p:txBody>
          <a:bodyPr wrap="square" rtlCol="0">
            <a:spAutoFit/>
          </a:bodyPr>
          <a:lstStyle/>
          <a:p>
            <a:r>
              <a:rPr lang="es-ES" b="1" dirty="0" smtClean="0">
                <a:latin typeface="Arial"/>
                <a:cs typeface="Arial"/>
              </a:rPr>
              <a:t>Jefe del gabinete</a:t>
            </a:r>
            <a:endParaRPr lang="es-ES" b="1" dirty="0">
              <a:latin typeface="Arial"/>
              <a:cs typeface="Arial"/>
            </a:endParaRPr>
          </a:p>
        </p:txBody>
      </p:sp>
      <p:sp>
        <p:nvSpPr>
          <p:cNvPr id="36" name="CuadroTexto 35"/>
          <p:cNvSpPr txBox="1"/>
          <p:nvPr/>
        </p:nvSpPr>
        <p:spPr>
          <a:xfrm>
            <a:off x="2083064" y="625609"/>
            <a:ext cx="1821915" cy="307777"/>
          </a:xfrm>
          <a:prstGeom prst="rect">
            <a:avLst/>
          </a:prstGeom>
          <a:noFill/>
        </p:spPr>
        <p:txBody>
          <a:bodyPr wrap="square" rtlCol="0">
            <a:spAutoFit/>
          </a:bodyPr>
          <a:lstStyle/>
          <a:p>
            <a:r>
              <a:rPr lang="es-ES" dirty="0" smtClean="0">
                <a:latin typeface="Arial"/>
                <a:cs typeface="Arial"/>
              </a:rPr>
              <a:t>Nombra y remueve</a:t>
            </a:r>
            <a:endParaRPr lang="es-ES" dirty="0">
              <a:latin typeface="Arial"/>
              <a:cs typeface="Arial"/>
            </a:endParaRPr>
          </a:p>
        </p:txBody>
      </p:sp>
      <p:sp>
        <p:nvSpPr>
          <p:cNvPr id="37" name="CuadroTexto 36"/>
          <p:cNvSpPr txBox="1"/>
          <p:nvPr/>
        </p:nvSpPr>
        <p:spPr>
          <a:xfrm>
            <a:off x="5269825" y="2518237"/>
            <a:ext cx="1668146" cy="523220"/>
          </a:xfrm>
          <a:prstGeom prst="rect">
            <a:avLst/>
          </a:prstGeom>
          <a:noFill/>
        </p:spPr>
        <p:txBody>
          <a:bodyPr wrap="square" rtlCol="0">
            <a:spAutoFit/>
          </a:bodyPr>
          <a:lstStyle/>
          <a:p>
            <a:r>
              <a:rPr lang="es-ES" dirty="0" smtClean="0">
                <a:latin typeface="Arial"/>
                <a:cs typeface="Arial"/>
              </a:rPr>
              <a:t>Nombra los miembros</a:t>
            </a:r>
            <a:endParaRPr lang="es-ES" dirty="0">
              <a:latin typeface="Arial"/>
              <a:cs typeface="Arial"/>
            </a:endParaRPr>
          </a:p>
        </p:txBody>
      </p:sp>
      <p:cxnSp>
        <p:nvCxnSpPr>
          <p:cNvPr id="39" name="Conector recto 38"/>
          <p:cNvCxnSpPr/>
          <p:nvPr/>
        </p:nvCxnSpPr>
        <p:spPr>
          <a:xfrm>
            <a:off x="4928615" y="1092618"/>
            <a:ext cx="568687" cy="1425619"/>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Conector recto de flecha 40"/>
          <p:cNvCxnSpPr/>
          <p:nvPr/>
        </p:nvCxnSpPr>
        <p:spPr>
          <a:xfrm>
            <a:off x="5838512" y="2992968"/>
            <a:ext cx="473905" cy="7038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3" name="Conector recto de flecha 42"/>
          <p:cNvCxnSpPr/>
          <p:nvPr/>
        </p:nvCxnSpPr>
        <p:spPr>
          <a:xfrm flipH="1">
            <a:off x="2615957" y="1925024"/>
            <a:ext cx="37913" cy="14731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4" name="CuadroTexto 43"/>
          <p:cNvSpPr txBox="1"/>
          <p:nvPr/>
        </p:nvSpPr>
        <p:spPr>
          <a:xfrm>
            <a:off x="2672826" y="2033488"/>
            <a:ext cx="1876665" cy="307777"/>
          </a:xfrm>
          <a:prstGeom prst="rect">
            <a:avLst/>
          </a:prstGeom>
          <a:noFill/>
        </p:spPr>
        <p:txBody>
          <a:bodyPr wrap="square" rtlCol="0">
            <a:spAutoFit/>
          </a:bodyPr>
          <a:lstStyle/>
          <a:p>
            <a:r>
              <a:rPr lang="es-ES" dirty="0" smtClean="0">
                <a:latin typeface="Arial"/>
                <a:cs typeface="Arial"/>
              </a:rPr>
              <a:t>Entre la mayoría de </a:t>
            </a:r>
            <a:endParaRPr lang="es-ES" dirty="0">
              <a:latin typeface="Arial"/>
              <a:cs typeface="Arial"/>
            </a:endParaRPr>
          </a:p>
        </p:txBody>
      </p:sp>
      <p:sp>
        <p:nvSpPr>
          <p:cNvPr id="48" name="CuadroTexto 47"/>
          <p:cNvSpPr txBox="1"/>
          <p:nvPr/>
        </p:nvSpPr>
        <p:spPr>
          <a:xfrm>
            <a:off x="227475" y="2388688"/>
            <a:ext cx="2198921" cy="523220"/>
          </a:xfrm>
          <a:prstGeom prst="rect">
            <a:avLst/>
          </a:prstGeom>
          <a:noFill/>
        </p:spPr>
        <p:txBody>
          <a:bodyPr wrap="square" rtlCol="0">
            <a:spAutoFit/>
          </a:bodyPr>
          <a:lstStyle/>
          <a:p>
            <a:r>
              <a:rPr lang="es-ES" b="1" dirty="0" smtClean="0">
                <a:latin typeface="Arial"/>
                <a:cs typeface="Arial"/>
              </a:rPr>
              <a:t>Consejo de Ministro o gabinete</a:t>
            </a:r>
            <a:endParaRPr lang="es-ES" b="1" dirty="0">
              <a:latin typeface="Arial"/>
              <a:cs typeface="Arial"/>
            </a:endParaRPr>
          </a:p>
        </p:txBody>
      </p:sp>
      <p:sp>
        <p:nvSpPr>
          <p:cNvPr id="49" name="CuadroTexto 48"/>
          <p:cNvSpPr txBox="1"/>
          <p:nvPr/>
        </p:nvSpPr>
        <p:spPr>
          <a:xfrm>
            <a:off x="549731" y="1894988"/>
            <a:ext cx="1042591" cy="307777"/>
          </a:xfrm>
          <a:prstGeom prst="rect">
            <a:avLst/>
          </a:prstGeom>
          <a:noFill/>
        </p:spPr>
        <p:txBody>
          <a:bodyPr wrap="square" rtlCol="0">
            <a:spAutoFit/>
          </a:bodyPr>
          <a:lstStyle/>
          <a:p>
            <a:r>
              <a:rPr lang="es-ES" dirty="0" smtClean="0">
                <a:latin typeface="Arial"/>
                <a:cs typeface="Arial"/>
              </a:rPr>
              <a:t>Escoge</a:t>
            </a:r>
            <a:endParaRPr lang="es-ES" dirty="0">
              <a:latin typeface="Arial"/>
              <a:cs typeface="Arial"/>
            </a:endParaRPr>
          </a:p>
        </p:txBody>
      </p:sp>
      <p:cxnSp>
        <p:nvCxnSpPr>
          <p:cNvPr id="8" name="Conector recto 7"/>
          <p:cNvCxnSpPr/>
          <p:nvPr/>
        </p:nvCxnSpPr>
        <p:spPr>
          <a:xfrm flipV="1">
            <a:off x="2426396" y="4811889"/>
            <a:ext cx="4008271" cy="14111"/>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Conector recto de flecha 10"/>
          <p:cNvCxnSpPr/>
          <p:nvPr/>
        </p:nvCxnSpPr>
        <p:spPr>
          <a:xfrm flipV="1">
            <a:off x="6434667" y="4592538"/>
            <a:ext cx="0" cy="21935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Conector recto de flecha 13"/>
          <p:cNvCxnSpPr/>
          <p:nvPr/>
        </p:nvCxnSpPr>
        <p:spPr>
          <a:xfrm flipV="1">
            <a:off x="2426396" y="4592538"/>
            <a:ext cx="0" cy="2334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CuadroTexto 14"/>
          <p:cNvSpPr txBox="1"/>
          <p:nvPr/>
        </p:nvSpPr>
        <p:spPr>
          <a:xfrm>
            <a:off x="3527778" y="4811889"/>
            <a:ext cx="1742048" cy="307777"/>
          </a:xfrm>
          <a:prstGeom prst="rect">
            <a:avLst/>
          </a:prstGeom>
          <a:noFill/>
        </p:spPr>
        <p:txBody>
          <a:bodyPr wrap="square" rtlCol="0">
            <a:spAutoFit/>
          </a:bodyPr>
          <a:lstStyle/>
          <a:p>
            <a:r>
              <a:rPr lang="es-ES" dirty="0" smtClean="0"/>
              <a:t>Elige  Pueblo</a:t>
            </a:r>
            <a:endParaRPr lang="es-ES" dirty="0"/>
          </a:p>
        </p:txBody>
      </p:sp>
    </p:spTree>
    <p:extLst>
      <p:ext uri="{BB962C8B-B14F-4D97-AF65-F5344CB8AC3E}">
        <p14:creationId xmlns:p14="http://schemas.microsoft.com/office/powerpoint/2010/main" val="15234765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0"/>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dirty="0"/>
              <a:t>Características de la constitución que crearon</a:t>
            </a:r>
          </a:p>
        </p:txBody>
      </p:sp>
      <p:sp>
        <p:nvSpPr>
          <p:cNvPr id="160" name="Shape 160"/>
          <p:cNvSpPr txBox="1">
            <a:spLocks noGrp="1"/>
          </p:cNvSpPr>
          <p:nvPr>
            <p:ph type="body" idx="1"/>
          </p:nvPr>
        </p:nvSpPr>
        <p:spPr>
          <a:xfrm>
            <a:off x="0" y="572700"/>
            <a:ext cx="9144000" cy="4570799"/>
          </a:xfrm>
          <a:prstGeom prst="rect">
            <a:avLst/>
          </a:prstGeom>
        </p:spPr>
        <p:txBody>
          <a:bodyPr lIns="91425" tIns="91425" rIns="91425" bIns="91425" anchor="t" anchorCtr="0">
            <a:noAutofit/>
          </a:bodyPr>
          <a:lstStyle/>
          <a:p>
            <a:pPr marL="514350" lvl="0" indent="-285750" algn="just" rtl="0">
              <a:spcBef>
                <a:spcPts val="0"/>
              </a:spcBef>
              <a:buSzPct val="100000"/>
              <a:buFont typeface="Arial"/>
              <a:buChar char="•"/>
            </a:pPr>
            <a:r>
              <a:rPr lang="en" sz="1400" dirty="0">
                <a:latin typeface="Arial"/>
                <a:ea typeface="Arial"/>
                <a:cs typeface="Arial"/>
                <a:sym typeface="Arial"/>
              </a:rPr>
              <a:t>El monarca era el encargado de nombrar y promocionar a los funcionarios civiles y militares. El mismo era quien nombraba al primer ministro, sin tener en cuenta la opinión del parlamento, también elegía a los miembros del consejo de estado y a los senadores que eran más votados. Deshacía la cámara de diputados y convocaba las elecciones parlamentarias. </a:t>
            </a:r>
          </a:p>
          <a:p>
            <a:pPr algn="just" rtl="0">
              <a:spcBef>
                <a:spcPts val="0"/>
              </a:spcBef>
              <a:buNone/>
            </a:pPr>
            <a:endParaRPr sz="1400" dirty="0">
              <a:latin typeface="Arial"/>
              <a:ea typeface="Arial"/>
              <a:cs typeface="Arial"/>
              <a:sym typeface="Arial"/>
            </a:endParaRPr>
          </a:p>
          <a:p>
            <a:pPr algn="just" rtl="0">
              <a:spcBef>
                <a:spcPts val="0"/>
              </a:spcBef>
              <a:buNone/>
            </a:pPr>
            <a:endParaRPr sz="1400" dirty="0">
              <a:latin typeface="Arial"/>
              <a:ea typeface="Arial"/>
              <a:cs typeface="Arial"/>
              <a:sym typeface="Arial"/>
            </a:endParaRPr>
          </a:p>
          <a:p>
            <a:pPr algn="just" rtl="0">
              <a:spcBef>
                <a:spcPts val="0"/>
              </a:spcBef>
              <a:buNone/>
            </a:pPr>
            <a:endParaRPr sz="1400" dirty="0">
              <a:latin typeface="Arial"/>
              <a:ea typeface="Arial"/>
              <a:cs typeface="Arial"/>
              <a:sym typeface="Arial"/>
            </a:endParaRPr>
          </a:p>
          <a:p>
            <a:pPr marL="514350" lvl="0" indent="-285750" algn="just">
              <a:spcBef>
                <a:spcPts val="0"/>
              </a:spcBef>
              <a:buSzPct val="100000"/>
              <a:buFont typeface="Arial"/>
              <a:buChar char="•"/>
            </a:pPr>
            <a:r>
              <a:rPr lang="en" sz="1400" dirty="0">
                <a:latin typeface="Arial"/>
                <a:ea typeface="Arial"/>
                <a:cs typeface="Arial"/>
                <a:sym typeface="Arial"/>
              </a:rPr>
              <a:t>En 1831 Pedro I le da el trono a su hijo, ya que la guerra con Argentina y la independencia de Uruguay  lo desacreditaron y se vio obligado a dejar el trono. Dado que Pedro II era menor de edad, el gobierno quedó en manos de una especie de consejo de regencia (1831-1840). Hubieron muchos conflictos que causaron en 1834 una reforma en la constitución, la cual le otorgó autonomía a las cámaras provinciales y permitió que los liberales lograran un semifederalismo. Se buscaba reforzar el poder local. En 1840 se declaró al hijo de Pedro I como Pedro II y fue coronado. Ese mismo año de la coronación se adiciona a la constitución una clausula que permite el funcionamiento de las asambleas legislativas provinciales. Durante su gobierno cambió ministros y nombró gabinetes conservadores y liberales</a:t>
            </a:r>
          </a:p>
        </p:txBody>
      </p:sp>
      <p:pic>
        <p:nvPicPr>
          <p:cNvPr id="161" name="Shape 161"/>
          <p:cNvPicPr preferRelativeResize="0"/>
          <p:nvPr/>
        </p:nvPicPr>
        <p:blipFill>
          <a:blip r:embed="rId3">
            <a:alphaModFix/>
          </a:blip>
          <a:stretch>
            <a:fillRect/>
          </a:stretch>
        </p:blipFill>
        <p:spPr>
          <a:xfrm>
            <a:off x="369150" y="1771925"/>
            <a:ext cx="3537274" cy="1304325"/>
          </a:xfrm>
          <a:prstGeom prst="rect">
            <a:avLst/>
          </a:prstGeom>
          <a:noFill/>
          <a:ln>
            <a:noFill/>
          </a:ln>
        </p:spPr>
      </p:pic>
      <p:pic>
        <p:nvPicPr>
          <p:cNvPr id="162" name="Shape 162"/>
          <p:cNvPicPr preferRelativeResize="0"/>
          <p:nvPr/>
        </p:nvPicPr>
        <p:blipFill>
          <a:blip r:embed="rId4">
            <a:alphaModFix/>
          </a:blip>
          <a:stretch>
            <a:fillRect/>
          </a:stretch>
        </p:blipFill>
        <p:spPr>
          <a:xfrm>
            <a:off x="3857200" y="1771925"/>
            <a:ext cx="2267824" cy="1304324"/>
          </a:xfrm>
          <a:prstGeom prst="rect">
            <a:avLst/>
          </a:prstGeom>
          <a:noFill/>
          <a:ln>
            <a:noFill/>
          </a:ln>
        </p:spPr>
      </p:pic>
      <p:pic>
        <p:nvPicPr>
          <p:cNvPr id="163" name="Shape 163"/>
          <p:cNvPicPr preferRelativeResize="0"/>
          <p:nvPr/>
        </p:nvPicPr>
        <p:blipFill>
          <a:blip r:embed="rId5">
            <a:alphaModFix/>
          </a:blip>
          <a:stretch>
            <a:fillRect/>
          </a:stretch>
        </p:blipFill>
        <p:spPr>
          <a:xfrm>
            <a:off x="6125025" y="1771925"/>
            <a:ext cx="2891850" cy="1304325"/>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311700" y="75875"/>
            <a:ext cx="8707362"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Características de la constitución que crearon </a:t>
            </a:r>
          </a:p>
        </p:txBody>
      </p:sp>
      <p:sp>
        <p:nvSpPr>
          <p:cNvPr id="169" name="Shape 169"/>
          <p:cNvSpPr txBox="1">
            <a:spLocks noGrp="1"/>
          </p:cNvSpPr>
          <p:nvPr>
            <p:ph type="body" idx="1"/>
          </p:nvPr>
        </p:nvSpPr>
        <p:spPr>
          <a:xfrm>
            <a:off x="0" y="679800"/>
            <a:ext cx="9144000" cy="4334700"/>
          </a:xfrm>
          <a:prstGeom prst="rect">
            <a:avLst/>
          </a:prstGeom>
        </p:spPr>
        <p:txBody>
          <a:bodyPr lIns="91425" tIns="91425" rIns="91425" bIns="91425" anchor="t" anchorCtr="0">
            <a:noAutofit/>
          </a:bodyPr>
          <a:lstStyle/>
          <a:p>
            <a:pPr marL="514350" lvl="0" indent="-285750" algn="just" rtl="0">
              <a:spcBef>
                <a:spcPts val="0"/>
              </a:spcBef>
              <a:buSzPct val="100000"/>
              <a:buFont typeface="Arial"/>
              <a:buChar char="•"/>
            </a:pPr>
            <a:r>
              <a:rPr lang="en" sz="1400" dirty="0" smtClean="0">
                <a:latin typeface="Arial"/>
                <a:ea typeface="Arial"/>
                <a:cs typeface="Arial"/>
                <a:sym typeface="Arial"/>
              </a:rPr>
              <a:t> </a:t>
            </a:r>
            <a:r>
              <a:rPr lang="en" sz="1400" dirty="0">
                <a:latin typeface="Arial"/>
                <a:ea typeface="Arial"/>
                <a:cs typeface="Arial"/>
                <a:sym typeface="Arial"/>
              </a:rPr>
              <a:t>En Brasil hubo un sistema monárquico imperial hasta finales del siglo XIX, el cual se basaba en la realidad económica y social que terminó en un golpe de estado militar.  En 1888 se proclamó el fin de la esclavitud con la ley Áurea.  En 1889 se termina aquella constitución y el imperio, así formando la república de Brasil. Una asamblea aprobó una constitución federal, inspirada en la de Estados Unidos y Deodoro Da Fonseca es elegido como presidente.  </a:t>
            </a:r>
            <a:r>
              <a:rPr lang="en" sz="1400" dirty="0">
                <a:solidFill>
                  <a:srgbClr val="FF0000"/>
                </a:solidFill>
                <a:latin typeface="Arial"/>
                <a:ea typeface="Arial"/>
                <a:cs typeface="Arial"/>
                <a:sym typeface="Arial"/>
              </a:rPr>
              <a:t>La primera constitución de Brasil fue la segunda constitución imperial escrita más antigua en todo el mundo.</a:t>
            </a:r>
          </a:p>
          <a:p>
            <a:pPr algn="just" rtl="0">
              <a:spcBef>
                <a:spcPts val="0"/>
              </a:spcBef>
              <a:buNone/>
            </a:pPr>
            <a:endParaRPr sz="1400" dirty="0"/>
          </a:p>
          <a:p>
            <a:pPr algn="just" rtl="0">
              <a:spcBef>
                <a:spcPts val="0"/>
              </a:spcBef>
              <a:buNone/>
            </a:pPr>
            <a:endParaRPr sz="1400" dirty="0"/>
          </a:p>
          <a:p>
            <a:pPr algn="just" rtl="0">
              <a:spcBef>
                <a:spcPts val="0"/>
              </a:spcBef>
              <a:buNone/>
            </a:pPr>
            <a:endParaRPr sz="1400" dirty="0"/>
          </a:p>
          <a:p>
            <a:pPr marL="514350" lvl="0" indent="-285750" algn="just">
              <a:spcBef>
                <a:spcPts val="0"/>
              </a:spcBef>
              <a:buSzPct val="100000"/>
              <a:buFont typeface="Arial"/>
              <a:buChar char="•"/>
            </a:pPr>
            <a:r>
              <a:rPr lang="en" sz="1400" dirty="0">
                <a:latin typeface="Arial"/>
                <a:ea typeface="Arial"/>
                <a:cs typeface="Arial"/>
                <a:sym typeface="Arial"/>
              </a:rPr>
              <a:t>La actual constitución de Brasil fue promulgada el 5 de octubre de 1988. En ella se nombran los derechos fundamentales de los ciudadanos Brasileños y se reafirman los valores democráticos. En esta se mantiene el gobierno presidencial, asegurando que el pueblo es el que elige al presidente, gobernadores, alcaldes y representantes del poder legislativo por medio del voto directo y secreto. También, los derechos sociales se ampliaron, se cambio la división administrativa del país y un orden economico.</a:t>
            </a:r>
          </a:p>
        </p:txBody>
      </p:sp>
      <p:pic>
        <p:nvPicPr>
          <p:cNvPr id="170" name="Shape 170"/>
          <p:cNvPicPr preferRelativeResize="0"/>
          <p:nvPr/>
        </p:nvPicPr>
        <p:blipFill>
          <a:blip r:embed="rId3">
            <a:alphaModFix/>
          </a:blip>
          <a:stretch>
            <a:fillRect/>
          </a:stretch>
        </p:blipFill>
        <p:spPr>
          <a:xfrm>
            <a:off x="7151900" y="2193050"/>
            <a:ext cx="2035699" cy="1467250"/>
          </a:xfrm>
          <a:prstGeom prst="rect">
            <a:avLst/>
          </a:prstGeom>
          <a:noFill/>
          <a:ln>
            <a:noFill/>
          </a:ln>
        </p:spPr>
      </p:pic>
      <p:pic>
        <p:nvPicPr>
          <p:cNvPr id="171" name="Shape 171"/>
          <p:cNvPicPr preferRelativeResize="0"/>
          <p:nvPr/>
        </p:nvPicPr>
        <p:blipFill>
          <a:blip r:embed="rId4">
            <a:alphaModFix/>
          </a:blip>
          <a:stretch>
            <a:fillRect/>
          </a:stretch>
        </p:blipFill>
        <p:spPr>
          <a:xfrm>
            <a:off x="4605400" y="2273475"/>
            <a:ext cx="2546499" cy="1467249"/>
          </a:xfrm>
          <a:prstGeom prst="rect">
            <a:avLst/>
          </a:prstGeom>
          <a:noFill/>
          <a:ln>
            <a:noFill/>
          </a:ln>
        </p:spPr>
      </p:pic>
      <p:pic>
        <p:nvPicPr>
          <p:cNvPr id="172" name="Shape 172"/>
          <p:cNvPicPr preferRelativeResize="0"/>
          <p:nvPr/>
        </p:nvPicPr>
        <p:blipFill>
          <a:blip r:embed="rId5">
            <a:alphaModFix/>
          </a:blip>
          <a:stretch>
            <a:fillRect/>
          </a:stretch>
        </p:blipFill>
        <p:spPr>
          <a:xfrm>
            <a:off x="2436399" y="2273475"/>
            <a:ext cx="2168999" cy="1467250"/>
          </a:xfrm>
          <a:prstGeom prst="rect">
            <a:avLst/>
          </a:prstGeom>
          <a:noFill/>
          <a:ln>
            <a:noFill/>
          </a:ln>
        </p:spPr>
      </p:pic>
      <p:pic>
        <p:nvPicPr>
          <p:cNvPr id="173" name="Shape 173"/>
          <p:cNvPicPr preferRelativeResize="0"/>
          <p:nvPr/>
        </p:nvPicPr>
        <p:blipFill>
          <a:blip r:embed="rId6">
            <a:alphaModFix/>
          </a:blip>
          <a:stretch>
            <a:fillRect/>
          </a:stretch>
        </p:blipFill>
        <p:spPr>
          <a:xfrm>
            <a:off x="221500" y="2273475"/>
            <a:ext cx="2214900" cy="1467250"/>
          </a:xfrm>
          <a:prstGeom prst="rect">
            <a:avLst/>
          </a:prstGeom>
          <a:noFill/>
          <a:ln>
            <a:noFill/>
          </a:ln>
        </p:spPr>
      </p:pic>
    </p:spTree>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311700" y="445025"/>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Bibliografía </a:t>
            </a:r>
          </a:p>
        </p:txBody>
      </p:sp>
      <p:sp>
        <p:nvSpPr>
          <p:cNvPr id="179" name="Shape 179"/>
          <p:cNvSpPr txBox="1">
            <a:spLocks noGrp="1"/>
          </p:cNvSpPr>
          <p:nvPr>
            <p:ph type="body" idx="1"/>
          </p:nvPr>
        </p:nvSpPr>
        <p:spPr>
          <a:xfrm>
            <a:off x="90050" y="1052286"/>
            <a:ext cx="9053999" cy="3627900"/>
          </a:xfrm>
          <a:prstGeom prst="rect">
            <a:avLst/>
          </a:prstGeom>
        </p:spPr>
        <p:txBody>
          <a:bodyPr lIns="91425" tIns="91425" rIns="91425" bIns="91425" anchor="t" anchorCtr="0">
            <a:noAutofit/>
          </a:bodyPr>
          <a:lstStyle/>
          <a:p>
            <a:pPr rtl="0">
              <a:spcBef>
                <a:spcPts val="0"/>
              </a:spcBef>
              <a:buNone/>
            </a:pPr>
            <a:r>
              <a:rPr lang="en" dirty="0">
                <a:latin typeface="Arial"/>
                <a:ea typeface="Arial"/>
                <a:cs typeface="Arial"/>
                <a:sym typeface="Arial"/>
              </a:rPr>
              <a:t>Contexto</a:t>
            </a:r>
            <a:r>
              <a:rPr lang="en" sz="1200" dirty="0">
                <a:latin typeface="Arial"/>
                <a:ea typeface="Arial"/>
                <a:cs typeface="Arial"/>
                <a:sym typeface="Arial"/>
              </a:rPr>
              <a:t>: </a:t>
            </a:r>
          </a:p>
          <a:p>
            <a:pPr rtl="0">
              <a:spcBef>
                <a:spcPts val="0"/>
              </a:spcBef>
              <a:buNone/>
            </a:pPr>
            <a:r>
              <a:rPr lang="en" sz="1200" dirty="0">
                <a:latin typeface="Arial"/>
                <a:ea typeface="Arial"/>
                <a:cs typeface="Arial"/>
                <a:sym typeface="Arial"/>
              </a:rPr>
              <a:t> Profesor en línea. (S.F). Historia de Brasil. Recuperado de </a:t>
            </a:r>
            <a:r>
              <a:rPr lang="en" sz="1200" u="sng" dirty="0">
                <a:solidFill>
                  <a:schemeClr val="hlink"/>
                </a:solidFill>
                <a:latin typeface="Arial"/>
                <a:ea typeface="Arial"/>
                <a:cs typeface="Arial"/>
                <a:sym typeface="Arial"/>
                <a:hlinkClick r:id="rId3"/>
              </a:rPr>
              <a:t>http://www.profesorenlinea.cl/Paisesmundo/Brasil/BrasilHistoria.htm</a:t>
            </a:r>
            <a:r>
              <a:rPr lang="en" sz="1200" dirty="0">
                <a:latin typeface="Arial"/>
                <a:ea typeface="Arial"/>
                <a:cs typeface="Arial"/>
                <a:sym typeface="Arial"/>
              </a:rPr>
              <a:t> </a:t>
            </a:r>
          </a:p>
          <a:p>
            <a:pPr rtl="0">
              <a:spcBef>
                <a:spcPts val="0"/>
              </a:spcBef>
              <a:buNone/>
            </a:pPr>
            <a:r>
              <a:rPr lang="en" sz="1200" dirty="0">
                <a:latin typeface="Arial"/>
                <a:ea typeface="Arial"/>
                <a:cs typeface="Arial"/>
                <a:sym typeface="Arial"/>
              </a:rPr>
              <a:t>Ministerio de Educación, Cultura y Deporte. (S.F). Independencia de Brasil. Recuperado de </a:t>
            </a:r>
            <a:r>
              <a:rPr lang="en" sz="1200" u="sng" dirty="0">
                <a:solidFill>
                  <a:schemeClr val="hlink"/>
                </a:solidFill>
                <a:latin typeface="Arial"/>
                <a:ea typeface="Arial"/>
                <a:cs typeface="Arial"/>
                <a:sym typeface="Arial"/>
                <a:hlinkClick r:id="rId4"/>
              </a:rPr>
              <a:t>http://pares.mcu.es/Bicentenarios/portal/independenciaBrasil.html</a:t>
            </a:r>
          </a:p>
          <a:p>
            <a:pPr rtl="0">
              <a:spcBef>
                <a:spcPts val="0"/>
              </a:spcBef>
              <a:buNone/>
            </a:pPr>
            <a:r>
              <a:rPr lang="en" dirty="0">
                <a:latin typeface="Arial"/>
                <a:ea typeface="Arial"/>
                <a:cs typeface="Arial"/>
                <a:sym typeface="Arial"/>
              </a:rPr>
              <a:t>Consecuencias:</a:t>
            </a:r>
          </a:p>
          <a:p>
            <a:pPr lvl="0" algn="just" rtl="0">
              <a:spcBef>
                <a:spcPts val="0"/>
              </a:spcBef>
              <a:spcAft>
                <a:spcPts val="0"/>
              </a:spcAft>
              <a:buClr>
                <a:schemeClr val="dk2"/>
              </a:buClr>
              <a:buSzPct val="91666"/>
              <a:buFont typeface="Arial"/>
              <a:buNone/>
            </a:pPr>
            <a:r>
              <a:rPr lang="en" sz="1200" dirty="0">
                <a:latin typeface="Arial"/>
                <a:ea typeface="Arial"/>
                <a:cs typeface="Arial"/>
                <a:sym typeface="Arial"/>
              </a:rPr>
              <a:t>Assunção, A. (2011). </a:t>
            </a:r>
            <a:r>
              <a:rPr lang="en" sz="1200" i="1" dirty="0">
                <a:latin typeface="Arial"/>
                <a:ea typeface="Arial"/>
                <a:cs typeface="Arial"/>
                <a:sym typeface="Arial"/>
              </a:rPr>
              <a:t>Quais as consequências da colonização portuguesa na América para as populações nativas.</a:t>
            </a:r>
            <a:r>
              <a:rPr lang="en" sz="1200" dirty="0">
                <a:latin typeface="Arial"/>
                <a:ea typeface="Arial"/>
                <a:cs typeface="Arial"/>
                <a:sym typeface="Arial"/>
              </a:rPr>
              <a:t> Recuperado de</a:t>
            </a:r>
            <a:r>
              <a:rPr lang="en" sz="1200" dirty="0">
                <a:latin typeface="Arial"/>
                <a:ea typeface="Arial"/>
                <a:cs typeface="Arial"/>
                <a:sym typeface="Arial"/>
                <a:hlinkClick r:id="rId5"/>
              </a:rPr>
              <a:t> </a:t>
            </a:r>
            <a:r>
              <a:rPr lang="en" sz="1200" u="sng" dirty="0">
                <a:solidFill>
                  <a:schemeClr val="hlink"/>
                </a:solidFill>
                <a:latin typeface="Arial"/>
                <a:ea typeface="Arial"/>
                <a:cs typeface="Arial"/>
                <a:sym typeface="Arial"/>
                <a:hlinkClick r:id="rId5"/>
              </a:rPr>
              <a:t>http://colonizacaoportuguesa.blogspot.com.co/2011/06/quais-as-consequencias-da-colonizacao.html</a:t>
            </a:r>
          </a:p>
          <a:p>
            <a:pPr lvl="0" algn="just" rtl="0">
              <a:spcBef>
                <a:spcPts val="0"/>
              </a:spcBef>
              <a:spcAft>
                <a:spcPts val="0"/>
              </a:spcAft>
              <a:buClr>
                <a:schemeClr val="dk2"/>
              </a:buClr>
              <a:buFont typeface="Arial"/>
              <a:buNone/>
            </a:pPr>
            <a:endParaRPr sz="1200" dirty="0">
              <a:solidFill>
                <a:srgbClr val="252525"/>
              </a:solidFill>
              <a:latin typeface="Arial"/>
              <a:ea typeface="Arial"/>
              <a:cs typeface="Arial"/>
              <a:sym typeface="Arial"/>
            </a:endParaRPr>
          </a:p>
          <a:p>
            <a:pPr lvl="0" rtl="0">
              <a:spcBef>
                <a:spcPts val="0"/>
              </a:spcBef>
              <a:buClr>
                <a:schemeClr val="dk2"/>
              </a:buClr>
              <a:buSzPct val="91666"/>
              <a:buFont typeface="Arial"/>
              <a:buNone/>
            </a:pPr>
            <a:r>
              <a:rPr lang="en" sz="1200" dirty="0">
                <a:solidFill>
                  <a:srgbClr val="252525"/>
                </a:solidFill>
                <a:latin typeface="Arial"/>
                <a:ea typeface="Arial"/>
                <a:cs typeface="Arial"/>
                <a:sym typeface="Arial"/>
              </a:rPr>
              <a:t>Guzman, M. (S.F). </a:t>
            </a:r>
            <a:r>
              <a:rPr lang="en" sz="1200" i="1" dirty="0">
                <a:solidFill>
                  <a:srgbClr val="333333"/>
                </a:solidFill>
                <a:latin typeface="Arial"/>
                <a:ea typeface="Arial"/>
                <a:cs typeface="Arial"/>
                <a:sym typeface="Arial"/>
              </a:rPr>
              <a:t>Descripcion de la situación política de Brasil después de la independencia</a:t>
            </a:r>
            <a:r>
              <a:rPr lang="en" sz="1200" dirty="0">
                <a:solidFill>
                  <a:srgbClr val="333333"/>
                </a:solidFill>
                <a:latin typeface="Arial"/>
                <a:ea typeface="Arial"/>
                <a:cs typeface="Arial"/>
                <a:sym typeface="Arial"/>
              </a:rPr>
              <a:t>. Recuperado de </a:t>
            </a:r>
            <a:r>
              <a:rPr lang="en" sz="1200" u="sng" dirty="0">
                <a:solidFill>
                  <a:schemeClr val="accent5"/>
                </a:solidFill>
                <a:latin typeface="Arial"/>
                <a:ea typeface="Arial"/>
                <a:cs typeface="Arial"/>
                <a:sym typeface="Arial"/>
                <a:hlinkClick r:id="rId6"/>
              </a:rPr>
              <a:t>http://www.academia.edu/7801076/Descripcion_de_la_situacion_politica_de_Brasil_despues_de_la_independencia</a:t>
            </a:r>
          </a:p>
          <a:p>
            <a:pPr lvl="0" rtl="0">
              <a:spcBef>
                <a:spcPts val="0"/>
              </a:spcBef>
              <a:buClr>
                <a:schemeClr val="dk2"/>
              </a:buClr>
              <a:buSzPct val="91666"/>
              <a:buFont typeface="Arial"/>
              <a:buNone/>
            </a:pPr>
            <a:r>
              <a:rPr lang="en" sz="1200" u="sng" dirty="0">
                <a:solidFill>
                  <a:schemeClr val="accent5"/>
                </a:solidFill>
                <a:latin typeface="Arial"/>
                <a:ea typeface="Arial"/>
                <a:cs typeface="Arial"/>
                <a:sym typeface="Arial"/>
                <a:hlinkClick r:id="rId7"/>
              </a:rPr>
              <a:t>https://es.wikipedia.org/wiki/Independencia_de_Brasil</a:t>
            </a:r>
          </a:p>
          <a:p>
            <a:pPr lvl="0" algn="just" rtl="0">
              <a:spcBef>
                <a:spcPts val="0"/>
              </a:spcBef>
              <a:spcAft>
                <a:spcPts val="0"/>
              </a:spcAft>
              <a:buClr>
                <a:schemeClr val="dk2"/>
              </a:buClr>
              <a:buFont typeface="Arial"/>
              <a:buNone/>
            </a:pPr>
            <a:endParaRPr sz="1200" dirty="0">
              <a:latin typeface="Arial"/>
              <a:ea typeface="Arial"/>
              <a:cs typeface="Arial"/>
              <a:sym typeface="Arial"/>
              <a:hlinkClick r:id="rId8"/>
            </a:endParaRPr>
          </a:p>
          <a:p>
            <a:pPr rtl="0">
              <a:spcBef>
                <a:spcPts val="0"/>
              </a:spcBef>
              <a:buNone/>
            </a:pPr>
            <a:endParaRPr sz="1200" dirty="0">
              <a:latin typeface="Arial"/>
              <a:ea typeface="Arial"/>
              <a:cs typeface="Arial"/>
              <a:sym typeface="Arial"/>
            </a:endParaRPr>
          </a:p>
          <a:p>
            <a:pPr>
              <a:spcBef>
                <a:spcPts val="0"/>
              </a:spcBef>
              <a:buNone/>
            </a:pPr>
            <a:endParaRPr dirty="0"/>
          </a:p>
        </p:txBody>
      </p:sp>
      <p:sp>
        <p:nvSpPr>
          <p:cNvPr id="180" name="Shape 180"/>
          <p:cNvSpPr txBox="1"/>
          <p:nvPr/>
        </p:nvSpPr>
        <p:spPr>
          <a:xfrm>
            <a:off x="5401900" y="172275"/>
            <a:ext cx="3742200" cy="1427400"/>
          </a:xfrm>
          <a:prstGeom prst="rect">
            <a:avLst/>
          </a:prstGeom>
          <a:noFill/>
          <a:ln>
            <a:noFill/>
          </a:ln>
        </p:spPr>
        <p:txBody>
          <a:bodyPr lIns="91425" tIns="91425" rIns="91425" bIns="91425" anchor="t"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311700" y="205525"/>
            <a:ext cx="8520599" cy="572699"/>
          </a:xfrm>
          <a:prstGeom prst="rect">
            <a:avLst/>
          </a:prstGeom>
          <a:solidFill>
            <a:schemeClr val="tx1"/>
          </a:solidFill>
        </p:spPr>
        <p:txBody>
          <a:bodyPr lIns="91425" tIns="91425" rIns="91425" bIns="91425" anchor="t" anchorCtr="0">
            <a:noAutofit/>
          </a:bodyPr>
          <a:lstStyle/>
          <a:p>
            <a:pPr lvl="0">
              <a:spcBef>
                <a:spcPts val="0"/>
              </a:spcBef>
              <a:buClr>
                <a:schemeClr val="dk2"/>
              </a:buClr>
              <a:buSzPct val="36666"/>
              <a:buFont typeface="Arial"/>
              <a:buNone/>
            </a:pPr>
            <a:r>
              <a:rPr lang="en" b="1" dirty="0"/>
              <a:t>Bibliografía- Causas</a:t>
            </a:r>
          </a:p>
        </p:txBody>
      </p:sp>
      <p:sp>
        <p:nvSpPr>
          <p:cNvPr id="192" name="Shape 192"/>
          <p:cNvSpPr txBox="1">
            <a:spLocks noGrp="1"/>
          </p:cNvSpPr>
          <p:nvPr>
            <p:ph type="body" idx="1"/>
          </p:nvPr>
        </p:nvSpPr>
        <p:spPr>
          <a:xfrm>
            <a:off x="159675" y="855350"/>
            <a:ext cx="8861399" cy="4162500"/>
          </a:xfrm>
          <a:prstGeom prst="rect">
            <a:avLst/>
          </a:prstGeom>
        </p:spPr>
        <p:txBody>
          <a:bodyPr lIns="91425" tIns="91425" rIns="91425" bIns="91425" anchor="t" anchorCtr="0">
            <a:noAutofit/>
          </a:bodyPr>
          <a:lstStyle/>
          <a:p>
            <a:pPr lvl="0" rtl="0">
              <a:spcBef>
                <a:spcPts val="0"/>
              </a:spcBef>
              <a:buNone/>
            </a:pPr>
            <a:r>
              <a:rPr lang="en" sz="1000" b="1" dirty="0">
                <a:latin typeface="Arial"/>
                <a:ea typeface="Arial"/>
                <a:cs typeface="Arial"/>
                <a:sym typeface="Arial"/>
              </a:rPr>
              <a:t>REFERENCIAS ELECTRÓNICAS:</a:t>
            </a:r>
          </a:p>
          <a:p>
            <a:pPr lvl="0" rtl="0">
              <a:spcBef>
                <a:spcPts val="0"/>
              </a:spcBef>
              <a:buClr>
                <a:schemeClr val="dk2"/>
              </a:buClr>
              <a:buSzPct val="137500"/>
              <a:buFont typeface="Arial"/>
              <a:buNone/>
            </a:pPr>
            <a:r>
              <a:rPr lang="en" sz="800" dirty="0">
                <a:latin typeface="Arial"/>
                <a:ea typeface="Arial"/>
                <a:cs typeface="Arial"/>
                <a:sym typeface="Arial"/>
              </a:rPr>
              <a:t>La independencia del Brasil. (s.f). </a:t>
            </a:r>
            <a:r>
              <a:rPr lang="en" sz="800" i="1" dirty="0">
                <a:latin typeface="Arial"/>
                <a:ea typeface="Arial"/>
                <a:cs typeface="Arial"/>
                <a:sym typeface="Arial"/>
              </a:rPr>
              <a:t>Historia General de las Relaciones Exteriores de la República Argentina. </a:t>
            </a:r>
            <a:r>
              <a:rPr lang="en" sz="800" dirty="0">
                <a:latin typeface="Arial"/>
                <a:ea typeface="Arial"/>
                <a:cs typeface="Arial"/>
                <a:sym typeface="Arial"/>
              </a:rPr>
              <a:t>Recuperado de</a:t>
            </a:r>
            <a:r>
              <a:rPr lang="en" sz="800" dirty="0">
                <a:latin typeface="Arial"/>
                <a:ea typeface="Arial"/>
                <a:cs typeface="Arial"/>
                <a:sym typeface="Arial"/>
                <a:hlinkClick r:id="rId3"/>
              </a:rPr>
              <a:t> </a:t>
            </a:r>
            <a:r>
              <a:rPr lang="en" sz="800" u="sng" dirty="0">
                <a:solidFill>
                  <a:schemeClr val="hlink"/>
                </a:solidFill>
                <a:latin typeface="Arial"/>
                <a:ea typeface="Arial"/>
                <a:cs typeface="Arial"/>
                <a:sym typeface="Arial"/>
                <a:hlinkClick r:id="rId3"/>
              </a:rPr>
              <a:t>http://www.argentina-rree.com/2/2-040.htm</a:t>
            </a:r>
          </a:p>
          <a:p>
            <a:pPr lvl="0" rtl="0">
              <a:spcBef>
                <a:spcPts val="0"/>
              </a:spcBef>
              <a:buClr>
                <a:schemeClr val="dk2"/>
              </a:buClr>
              <a:buSzPct val="137500"/>
              <a:buFont typeface="Arial"/>
              <a:buNone/>
            </a:pPr>
            <a:r>
              <a:rPr lang="en" sz="800" dirty="0">
                <a:latin typeface="Arial"/>
                <a:ea typeface="Arial"/>
                <a:cs typeface="Arial"/>
                <a:sym typeface="Arial"/>
              </a:rPr>
              <a:t>Ministerio de Educación, Cultura y Deporte. (s.f). </a:t>
            </a:r>
            <a:r>
              <a:rPr lang="en" sz="800" i="1" dirty="0">
                <a:latin typeface="Arial"/>
                <a:ea typeface="Arial"/>
                <a:cs typeface="Arial"/>
                <a:sym typeface="Arial"/>
              </a:rPr>
              <a:t>Independencia de Brasil. </a:t>
            </a:r>
            <a:r>
              <a:rPr lang="en" sz="800" dirty="0">
                <a:latin typeface="Arial"/>
                <a:ea typeface="Arial"/>
                <a:cs typeface="Arial"/>
                <a:sym typeface="Arial"/>
              </a:rPr>
              <a:t>Recuperado de  </a:t>
            </a:r>
            <a:r>
              <a:rPr lang="en" sz="800" u="sng" dirty="0">
                <a:solidFill>
                  <a:schemeClr val="hlink"/>
                </a:solidFill>
                <a:latin typeface="Arial"/>
                <a:ea typeface="Arial"/>
                <a:cs typeface="Arial"/>
                <a:sym typeface="Arial"/>
                <a:hlinkClick r:id="rId4"/>
              </a:rPr>
              <a:t>http://pares.mcu.es/Bicentenarios/portal/independenciaBrasil.html</a:t>
            </a:r>
          </a:p>
          <a:p>
            <a:pPr lvl="0" rtl="0">
              <a:spcBef>
                <a:spcPts val="0"/>
              </a:spcBef>
              <a:buClr>
                <a:schemeClr val="dk2"/>
              </a:buClr>
              <a:buSzPct val="137500"/>
              <a:buFont typeface="Arial"/>
              <a:buNone/>
            </a:pPr>
            <a:r>
              <a:rPr lang="en" sz="800" dirty="0">
                <a:latin typeface="Arial"/>
                <a:ea typeface="Arial"/>
                <a:cs typeface="Arial"/>
                <a:sym typeface="Arial"/>
              </a:rPr>
              <a:t>Jiménez, C. (2011). </a:t>
            </a:r>
            <a:r>
              <a:rPr lang="en" sz="800" i="1" dirty="0">
                <a:latin typeface="Arial"/>
                <a:ea typeface="Arial"/>
                <a:cs typeface="Arial"/>
                <a:sym typeface="Arial"/>
              </a:rPr>
              <a:t>La independencia de Brasil.</a:t>
            </a:r>
            <a:r>
              <a:rPr lang="en" sz="800" dirty="0">
                <a:latin typeface="Arial"/>
                <a:ea typeface="Arial"/>
                <a:cs typeface="Arial"/>
                <a:sym typeface="Arial"/>
              </a:rPr>
              <a:t> Recuperado de</a:t>
            </a:r>
            <a:r>
              <a:rPr lang="en" sz="800" dirty="0">
                <a:latin typeface="Arial"/>
                <a:ea typeface="Arial"/>
                <a:cs typeface="Arial"/>
                <a:sym typeface="Arial"/>
                <a:hlinkClick r:id="rId5"/>
              </a:rPr>
              <a:t> </a:t>
            </a:r>
            <a:r>
              <a:rPr lang="en" sz="800" u="sng" dirty="0">
                <a:solidFill>
                  <a:schemeClr val="hlink"/>
                </a:solidFill>
                <a:latin typeface="Arial"/>
                <a:ea typeface="Arial"/>
                <a:cs typeface="Arial"/>
                <a:sym typeface="Arial"/>
                <a:hlinkClick r:id="rId5"/>
              </a:rPr>
              <a:t>https://prezi.com/d5ydaa3dyceg/la-independencia-de-brazil/</a:t>
            </a:r>
          </a:p>
          <a:p>
            <a:pPr lvl="0" rtl="0">
              <a:spcBef>
                <a:spcPts val="2400"/>
              </a:spcBef>
              <a:spcAft>
                <a:spcPts val="0"/>
              </a:spcAft>
              <a:buClr>
                <a:schemeClr val="dk2"/>
              </a:buClr>
              <a:buSzPct val="137500"/>
              <a:buFont typeface="Arial"/>
              <a:buNone/>
            </a:pPr>
            <a:r>
              <a:rPr lang="en" sz="800" dirty="0">
                <a:highlight>
                  <a:srgbClr val="FFFFFF"/>
                </a:highlight>
                <a:latin typeface="Arial"/>
                <a:ea typeface="Arial"/>
                <a:cs typeface="Arial"/>
                <a:sym typeface="Arial"/>
              </a:rPr>
              <a:t>Bagno, M. (s.f).</a:t>
            </a:r>
            <a:r>
              <a:rPr lang="en" sz="800" b="1" dirty="0">
                <a:highlight>
                  <a:srgbClr val="FFFFFF"/>
                </a:highlight>
                <a:latin typeface="Arial"/>
                <a:ea typeface="Arial"/>
                <a:cs typeface="Arial"/>
                <a:sym typeface="Arial"/>
              </a:rPr>
              <a:t> </a:t>
            </a:r>
            <a:r>
              <a:rPr lang="en" sz="800" i="1" dirty="0">
                <a:highlight>
                  <a:srgbClr val="FFFFFF"/>
                </a:highlight>
                <a:latin typeface="Arial"/>
                <a:ea typeface="Arial"/>
                <a:cs typeface="Arial"/>
                <a:sym typeface="Arial"/>
              </a:rPr>
              <a:t>Causas da Independência do Brasil. </a:t>
            </a:r>
            <a:r>
              <a:rPr lang="en" sz="800" dirty="0">
                <a:highlight>
                  <a:srgbClr val="FFFFFF"/>
                </a:highlight>
                <a:latin typeface="Arial"/>
                <a:ea typeface="Arial"/>
                <a:cs typeface="Arial"/>
                <a:sym typeface="Arial"/>
              </a:rPr>
              <a:t>Recuperado de </a:t>
            </a:r>
            <a:r>
              <a:rPr lang="en" sz="800" u="sng" dirty="0">
                <a:solidFill>
                  <a:schemeClr val="hlink"/>
                </a:solidFill>
                <a:latin typeface="Arial"/>
                <a:ea typeface="Arial"/>
                <a:cs typeface="Arial"/>
                <a:sym typeface="Arial"/>
                <a:hlinkClick r:id="rId6"/>
              </a:rPr>
              <a:t>http://www.suapesquisa.com/independencia/causas.htm</a:t>
            </a:r>
          </a:p>
          <a:p>
            <a:pPr lvl="0" rtl="0">
              <a:lnSpc>
                <a:spcPct val="57391"/>
              </a:lnSpc>
              <a:spcBef>
                <a:spcPts val="2400"/>
              </a:spcBef>
              <a:spcAft>
                <a:spcPts val="0"/>
              </a:spcAft>
              <a:buClr>
                <a:schemeClr val="dk2"/>
              </a:buClr>
              <a:buSzPct val="137500"/>
              <a:buFont typeface="Arial"/>
              <a:buNone/>
            </a:pPr>
            <a:r>
              <a:rPr lang="en" sz="800" dirty="0">
                <a:latin typeface="Arial"/>
                <a:ea typeface="Arial"/>
                <a:cs typeface="Arial"/>
                <a:sym typeface="Arial"/>
              </a:rPr>
              <a:t>Sin autor. (2013). </a:t>
            </a:r>
            <a:r>
              <a:rPr lang="en" sz="800" i="1" dirty="0">
                <a:latin typeface="Arial"/>
                <a:ea typeface="Arial"/>
                <a:cs typeface="Arial"/>
                <a:sym typeface="Arial"/>
              </a:rPr>
              <a:t>Causas da Independência do Brasil. </a:t>
            </a:r>
            <a:r>
              <a:rPr lang="en" sz="800" dirty="0">
                <a:latin typeface="Arial"/>
                <a:ea typeface="Arial"/>
                <a:cs typeface="Arial"/>
                <a:sym typeface="Arial"/>
              </a:rPr>
              <a:t>Recuperado de </a:t>
            </a:r>
            <a:r>
              <a:rPr lang="en" sz="800" u="sng" dirty="0">
                <a:solidFill>
                  <a:schemeClr val="hlink"/>
                </a:solidFill>
                <a:latin typeface="Arial"/>
                <a:ea typeface="Arial"/>
                <a:cs typeface="Arial"/>
                <a:sym typeface="Arial"/>
                <a:hlinkClick r:id="rId7"/>
              </a:rPr>
              <a:t>http://www.todamateria.com.br/causas-da-independencia-do-brasil/</a:t>
            </a:r>
          </a:p>
          <a:p>
            <a:pPr lvl="0" rtl="0">
              <a:spcBef>
                <a:spcPts val="0"/>
              </a:spcBef>
              <a:buNone/>
            </a:pPr>
            <a:endParaRPr sz="800" dirty="0">
              <a:latin typeface="Arial"/>
              <a:ea typeface="Arial"/>
              <a:cs typeface="Arial"/>
              <a:sym typeface="Arial"/>
            </a:endParaRPr>
          </a:p>
          <a:p>
            <a:pPr lvl="0" rtl="0">
              <a:spcBef>
                <a:spcPts val="0"/>
              </a:spcBef>
              <a:buClr>
                <a:schemeClr val="dk2"/>
              </a:buClr>
              <a:buSzPct val="137500"/>
              <a:buFont typeface="Arial"/>
              <a:buNone/>
            </a:pPr>
            <a:r>
              <a:rPr lang="en" sz="800" dirty="0">
                <a:latin typeface="Arial"/>
                <a:ea typeface="Arial"/>
                <a:cs typeface="Arial"/>
                <a:sym typeface="Arial"/>
              </a:rPr>
              <a:t>Novais, F. (s.f). </a:t>
            </a:r>
            <a:r>
              <a:rPr lang="en" sz="800" i="1" dirty="0">
                <a:latin typeface="Arial"/>
                <a:ea typeface="Arial"/>
                <a:cs typeface="Arial"/>
                <a:sym typeface="Arial"/>
              </a:rPr>
              <a:t>Independência do Brasil – Resumo. </a:t>
            </a:r>
            <a:r>
              <a:rPr lang="en" sz="800" dirty="0">
                <a:latin typeface="Arial"/>
                <a:ea typeface="Arial"/>
                <a:cs typeface="Arial"/>
                <a:sym typeface="Arial"/>
              </a:rPr>
              <a:t>Recuperado de</a:t>
            </a:r>
            <a:r>
              <a:rPr lang="en" sz="800" dirty="0">
                <a:latin typeface="Arial"/>
                <a:ea typeface="Arial"/>
                <a:cs typeface="Arial"/>
                <a:sym typeface="Arial"/>
                <a:hlinkClick r:id="rId8"/>
              </a:rPr>
              <a:t> </a:t>
            </a:r>
            <a:r>
              <a:rPr lang="en" sz="800" u="sng" dirty="0">
                <a:solidFill>
                  <a:schemeClr val="hlink"/>
                </a:solidFill>
                <a:latin typeface="Arial"/>
                <a:ea typeface="Arial"/>
                <a:cs typeface="Arial"/>
                <a:sym typeface="Arial"/>
                <a:hlinkClick r:id="rId8"/>
              </a:rPr>
              <a:t>http://www.historiadobrasil.net/independencia/</a:t>
            </a:r>
          </a:p>
          <a:p>
            <a:pPr lvl="0" rtl="0">
              <a:spcBef>
                <a:spcPts val="0"/>
              </a:spcBef>
              <a:buClr>
                <a:schemeClr val="dk2"/>
              </a:buClr>
              <a:buSzPct val="137500"/>
              <a:buFont typeface="Arial"/>
              <a:buNone/>
            </a:pPr>
            <a:r>
              <a:rPr lang="en" sz="800" dirty="0">
                <a:latin typeface="Arial"/>
                <a:ea typeface="Arial"/>
                <a:cs typeface="Arial"/>
                <a:sym typeface="Arial"/>
              </a:rPr>
              <a:t>Maringoni, G. (2012). </a:t>
            </a:r>
            <a:r>
              <a:rPr lang="en" sz="800" i="1" dirty="0">
                <a:latin typeface="Arial"/>
                <a:ea typeface="Arial"/>
                <a:cs typeface="Arial"/>
                <a:sym typeface="Arial"/>
              </a:rPr>
              <a:t>A grande crise da Independência. </a:t>
            </a:r>
            <a:r>
              <a:rPr lang="en" sz="800" dirty="0">
                <a:latin typeface="Arial"/>
                <a:ea typeface="Arial"/>
                <a:cs typeface="Arial"/>
                <a:sym typeface="Arial"/>
              </a:rPr>
              <a:t>Recuperado de</a:t>
            </a:r>
            <a:r>
              <a:rPr lang="en" sz="800" dirty="0">
                <a:latin typeface="Arial"/>
                <a:ea typeface="Arial"/>
                <a:cs typeface="Arial"/>
                <a:sym typeface="Arial"/>
                <a:hlinkClick r:id="rId9"/>
              </a:rPr>
              <a:t> </a:t>
            </a:r>
            <a:r>
              <a:rPr lang="en" sz="800" u="sng" dirty="0">
                <a:solidFill>
                  <a:schemeClr val="hlink"/>
                </a:solidFill>
                <a:latin typeface="Arial"/>
                <a:ea typeface="Arial"/>
                <a:cs typeface="Arial"/>
                <a:sym typeface="Arial"/>
                <a:hlinkClick r:id="rId9"/>
              </a:rPr>
              <a:t>http://www.ipea.gov.br/desafios/index.php?option=com_content&amp;view=article&amp;id=2864:catid=28&amp;Itemid=23</a:t>
            </a:r>
          </a:p>
          <a:p>
            <a:pPr lvl="0" rtl="0">
              <a:spcBef>
                <a:spcPts val="0"/>
              </a:spcBef>
              <a:buClr>
                <a:schemeClr val="dk2"/>
              </a:buClr>
              <a:buSzPct val="137500"/>
              <a:buFont typeface="Arial"/>
              <a:buNone/>
            </a:pPr>
            <a:r>
              <a:rPr lang="en" sz="800" dirty="0">
                <a:latin typeface="Arial"/>
                <a:ea typeface="Arial"/>
                <a:cs typeface="Arial"/>
                <a:sym typeface="Arial"/>
              </a:rPr>
              <a:t>Maxwell, K.R, Rockefeller, N &amp; Rockefeller, D. (2000). </a:t>
            </a:r>
            <a:r>
              <a:rPr lang="en" sz="800" i="1" dirty="0">
                <a:latin typeface="Arial"/>
                <a:ea typeface="Arial"/>
                <a:cs typeface="Arial"/>
                <a:sym typeface="Arial"/>
              </a:rPr>
              <a:t>Why Was Brazil Different? The Contexts of Independence. </a:t>
            </a:r>
            <a:r>
              <a:rPr lang="en" sz="800" dirty="0">
                <a:latin typeface="Arial"/>
                <a:ea typeface="Arial"/>
                <a:cs typeface="Arial"/>
                <a:sym typeface="Arial"/>
              </a:rPr>
              <a:t>Recuperado de </a:t>
            </a:r>
            <a:r>
              <a:rPr lang="en" sz="800" u="sng" dirty="0">
                <a:solidFill>
                  <a:schemeClr val="hlink"/>
                </a:solidFill>
                <a:latin typeface="Arial"/>
                <a:ea typeface="Arial"/>
                <a:cs typeface="Arial"/>
                <a:sym typeface="Arial"/>
                <a:hlinkClick r:id="rId10"/>
              </a:rPr>
              <a:t>http://www.cfr.org/latin-america-and-the-caribbean/why-brazil-different-contexts-independence/p3747</a:t>
            </a:r>
          </a:p>
          <a:p>
            <a:pPr lvl="0" rtl="0">
              <a:spcBef>
                <a:spcPts val="0"/>
              </a:spcBef>
              <a:buClr>
                <a:schemeClr val="dk2"/>
              </a:buClr>
              <a:buSzPct val="137500"/>
              <a:buFont typeface="Arial"/>
              <a:buNone/>
            </a:pPr>
            <a:r>
              <a:rPr lang="en" sz="800" dirty="0">
                <a:latin typeface="Arial"/>
                <a:ea typeface="Arial"/>
                <a:cs typeface="Arial"/>
                <a:sym typeface="Arial"/>
              </a:rPr>
              <a:t>Causas externas de los movimientos de independencia: expansión capitalista e invasión napoleónica. (s.f). </a:t>
            </a:r>
            <a:r>
              <a:rPr lang="en" sz="800" i="1" dirty="0">
                <a:latin typeface="Arial"/>
                <a:ea typeface="Arial"/>
                <a:cs typeface="Arial"/>
                <a:sym typeface="Arial"/>
              </a:rPr>
              <a:t>Portal Académico. </a:t>
            </a:r>
            <a:r>
              <a:rPr lang="en" sz="800" dirty="0">
                <a:latin typeface="Arial"/>
                <a:ea typeface="Arial"/>
                <a:cs typeface="Arial"/>
                <a:sym typeface="Arial"/>
              </a:rPr>
              <a:t>Recuperado de</a:t>
            </a:r>
            <a:r>
              <a:rPr lang="en" sz="800" dirty="0">
                <a:latin typeface="Arial"/>
                <a:ea typeface="Arial"/>
                <a:cs typeface="Arial"/>
                <a:sym typeface="Arial"/>
                <a:hlinkClick r:id="rId11"/>
              </a:rPr>
              <a:t> </a:t>
            </a:r>
            <a:r>
              <a:rPr lang="en" sz="800" u="sng" dirty="0">
                <a:solidFill>
                  <a:schemeClr val="hlink"/>
                </a:solidFill>
                <a:latin typeface="Arial"/>
                <a:ea typeface="Arial"/>
                <a:cs typeface="Arial"/>
                <a:sym typeface="Arial"/>
                <a:hlinkClick r:id="rId11"/>
              </a:rPr>
              <a:t>http://portalacademico.cch.unam.mx/alumno/historiauniversal1/unidad4/independenciasAl/causasExternas</a:t>
            </a:r>
          </a:p>
          <a:p>
            <a:pPr lvl="0" rtl="0">
              <a:spcBef>
                <a:spcPts val="0"/>
              </a:spcBef>
              <a:buClr>
                <a:schemeClr val="dk2"/>
              </a:buClr>
              <a:buSzPct val="137500"/>
              <a:buFont typeface="Arial"/>
              <a:buNone/>
            </a:pPr>
            <a:r>
              <a:rPr lang="en" sz="800" dirty="0">
                <a:latin typeface="Arial"/>
                <a:ea typeface="Arial"/>
                <a:cs typeface="Arial"/>
                <a:sym typeface="Arial"/>
              </a:rPr>
              <a:t> </a:t>
            </a:r>
          </a:p>
          <a:p>
            <a:pPr>
              <a:spcBef>
                <a:spcPts val="0"/>
              </a:spcBef>
              <a:buNone/>
            </a:pPr>
            <a:endParaRPr sz="800" dirty="0"/>
          </a:p>
        </p:txBody>
      </p:sp>
    </p:spTree>
  </p:cSld>
  <p:clrMapOvr>
    <a:masterClrMapping/>
  </p:clrMapOvr>
  <p:transition xmlns:p14="http://schemas.microsoft.com/office/powerpoint/2010/mai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311700" y="268626"/>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smtClean="0"/>
              <a:t>Bibliografia-Creación de la constitución  </a:t>
            </a:r>
            <a:endParaRPr lang="en" b="1" dirty="0"/>
          </a:p>
        </p:txBody>
      </p:sp>
      <p:sp>
        <p:nvSpPr>
          <p:cNvPr id="186" name="Shape 186"/>
          <p:cNvSpPr txBox="1">
            <a:spLocks noGrp="1"/>
          </p:cNvSpPr>
          <p:nvPr>
            <p:ph type="body" idx="1"/>
          </p:nvPr>
        </p:nvSpPr>
        <p:spPr>
          <a:xfrm>
            <a:off x="311700" y="841325"/>
            <a:ext cx="8520599" cy="3909299"/>
          </a:xfrm>
          <a:prstGeom prst="rect">
            <a:avLst/>
          </a:prstGeom>
        </p:spPr>
        <p:txBody>
          <a:bodyPr lIns="91425" tIns="91425" rIns="91425" bIns="91425" anchor="t" anchorCtr="0">
            <a:noAutofit/>
          </a:bodyPr>
          <a:lstStyle/>
          <a:p>
            <a:pPr rtl="0">
              <a:spcBef>
                <a:spcPts val="0"/>
              </a:spcBef>
              <a:spcAft>
                <a:spcPts val="0"/>
              </a:spcAft>
              <a:buNone/>
            </a:pPr>
            <a:r>
              <a:rPr lang="en" sz="1000" dirty="0">
                <a:solidFill>
                  <a:srgbClr val="252525"/>
                </a:solidFill>
                <a:latin typeface="Arial"/>
                <a:ea typeface="Arial"/>
                <a:cs typeface="Arial"/>
                <a:sym typeface="Arial"/>
              </a:rPr>
              <a:t>Mejía, P. (1994). Civilización 8. Bogotá: Norma S.A.</a:t>
            </a:r>
          </a:p>
          <a:p>
            <a:pPr rtl="0">
              <a:spcBef>
                <a:spcPts val="0"/>
              </a:spcBef>
              <a:spcAft>
                <a:spcPts val="0"/>
              </a:spcAft>
              <a:buNone/>
            </a:pPr>
            <a:endParaRPr sz="1000" dirty="0">
              <a:solidFill>
                <a:srgbClr val="252525"/>
              </a:solidFill>
              <a:latin typeface="Arial"/>
              <a:ea typeface="Arial"/>
              <a:cs typeface="Arial"/>
              <a:sym typeface="Arial"/>
            </a:endParaRPr>
          </a:p>
          <a:p>
            <a:pPr rtl="0">
              <a:spcBef>
                <a:spcPts val="0"/>
              </a:spcBef>
              <a:spcAft>
                <a:spcPts val="0"/>
              </a:spcAft>
              <a:buNone/>
            </a:pPr>
            <a:r>
              <a:rPr lang="en" sz="1000" dirty="0">
                <a:solidFill>
                  <a:srgbClr val="252525"/>
                </a:solidFill>
                <a:latin typeface="Arial"/>
                <a:ea typeface="Arial"/>
                <a:cs typeface="Arial"/>
                <a:sym typeface="Arial"/>
              </a:rPr>
              <a:t>Montenegro, A. (2005), Historia de América. Bogotá: Norma S.A.</a:t>
            </a:r>
          </a:p>
          <a:p>
            <a:pPr marL="0" lvl="0" indent="0" rtl="0">
              <a:spcBef>
                <a:spcPts val="0"/>
              </a:spcBef>
              <a:spcAft>
                <a:spcPts val="0"/>
              </a:spcAft>
              <a:buNone/>
            </a:pPr>
            <a:endParaRPr sz="1200" b="1" dirty="0">
              <a:latin typeface="Arial"/>
              <a:ea typeface="Arial"/>
              <a:cs typeface="Arial"/>
              <a:sym typeface="Arial"/>
            </a:endParaRPr>
          </a:p>
          <a:p>
            <a:pPr rtl="0">
              <a:spcBef>
                <a:spcPts val="0"/>
              </a:spcBef>
              <a:buNone/>
            </a:pPr>
            <a:r>
              <a:rPr lang="en" sz="1200" b="1" dirty="0">
                <a:latin typeface="Arial"/>
                <a:ea typeface="Arial"/>
                <a:cs typeface="Arial"/>
                <a:sym typeface="Arial"/>
              </a:rPr>
              <a:t>REFERENCIAS ELETRÓNICAS: </a:t>
            </a:r>
          </a:p>
          <a:p>
            <a:pPr rtl="0">
              <a:spcBef>
                <a:spcPts val="0"/>
              </a:spcBef>
              <a:buNone/>
            </a:pPr>
            <a:r>
              <a:rPr lang="en" sz="1000" dirty="0">
                <a:latin typeface="Arial"/>
                <a:ea typeface="Arial"/>
                <a:cs typeface="Arial"/>
                <a:sym typeface="Arial"/>
              </a:rPr>
              <a:t>Lara, F et al. (s.f). </a:t>
            </a:r>
            <a:r>
              <a:rPr lang="en" sz="1000" i="1" dirty="0">
                <a:latin typeface="Arial"/>
                <a:ea typeface="Arial"/>
                <a:cs typeface="Arial"/>
                <a:sym typeface="Arial"/>
              </a:rPr>
              <a:t>El reinado de don Pedro</a:t>
            </a:r>
            <a:r>
              <a:rPr lang="en" sz="1000" dirty="0">
                <a:latin typeface="Arial"/>
                <a:ea typeface="Arial"/>
                <a:cs typeface="Arial"/>
                <a:sym typeface="Arial"/>
              </a:rPr>
              <a:t>. Recuperado de </a:t>
            </a:r>
            <a:r>
              <a:rPr lang="en" sz="1000" u="sng" dirty="0">
                <a:solidFill>
                  <a:schemeClr val="hlink"/>
                </a:solidFill>
                <a:latin typeface="Arial"/>
                <a:ea typeface="Arial"/>
                <a:cs typeface="Arial"/>
                <a:sym typeface="Arial"/>
                <a:hlinkClick r:id="rId3"/>
              </a:rPr>
              <a:t>http://www.artehistoria.com/v2/contextos/2603.htm</a:t>
            </a:r>
          </a:p>
          <a:p>
            <a:pPr marL="0" lvl="0" indent="0" rtl="0">
              <a:spcBef>
                <a:spcPts val="0"/>
              </a:spcBef>
              <a:spcAft>
                <a:spcPts val="0"/>
              </a:spcAft>
              <a:buNone/>
            </a:pPr>
            <a:r>
              <a:rPr lang="en" sz="1000" dirty="0">
                <a:latin typeface="Arial"/>
                <a:ea typeface="Arial"/>
                <a:cs typeface="Arial"/>
                <a:sym typeface="Arial"/>
              </a:rPr>
              <a:t>Sin autor. (2010). </a:t>
            </a:r>
            <a:r>
              <a:rPr lang="en" sz="1000" i="1" dirty="0">
                <a:latin typeface="Arial"/>
                <a:ea typeface="Arial"/>
                <a:cs typeface="Arial"/>
                <a:sym typeface="Arial"/>
              </a:rPr>
              <a:t>Constitución de Brasil</a:t>
            </a:r>
            <a:r>
              <a:rPr lang="en" sz="1000" dirty="0">
                <a:latin typeface="Arial"/>
                <a:ea typeface="Arial"/>
                <a:cs typeface="Arial"/>
                <a:sym typeface="Arial"/>
              </a:rPr>
              <a:t>. </a:t>
            </a:r>
            <a:r>
              <a:rPr lang="en" sz="1000" u="sng" dirty="0">
                <a:solidFill>
                  <a:schemeClr val="accent5"/>
                </a:solidFill>
                <a:latin typeface="Arial"/>
                <a:ea typeface="Arial"/>
                <a:cs typeface="Arial"/>
                <a:sym typeface="Arial"/>
                <a:hlinkClick r:id="rId4"/>
              </a:rPr>
              <a:t>https://es.m.wikipedia.org/wiki/Constitución_de_Brasil</a:t>
            </a:r>
          </a:p>
          <a:p>
            <a:pPr marL="0" lvl="0" indent="0" rtl="0">
              <a:spcBef>
                <a:spcPts val="0"/>
              </a:spcBef>
              <a:spcAft>
                <a:spcPts val="0"/>
              </a:spcAft>
              <a:buNone/>
            </a:pPr>
            <a:endParaRPr sz="1000" dirty="0">
              <a:latin typeface="Arial"/>
              <a:ea typeface="Arial"/>
              <a:cs typeface="Arial"/>
              <a:sym typeface="Arial"/>
            </a:endParaRPr>
          </a:p>
          <a:p>
            <a:pPr marL="0" lvl="0" indent="0" rtl="0">
              <a:spcBef>
                <a:spcPts val="0"/>
              </a:spcBef>
              <a:spcAft>
                <a:spcPts val="0"/>
              </a:spcAft>
              <a:buNone/>
            </a:pPr>
            <a:r>
              <a:rPr lang="en" sz="1000" dirty="0">
                <a:latin typeface="Arial"/>
                <a:ea typeface="Arial"/>
                <a:cs typeface="Arial"/>
                <a:sym typeface="Arial"/>
              </a:rPr>
              <a:t>Brasil. (s.f). Wipo.int. Recuperado</a:t>
            </a:r>
            <a:r>
              <a:rPr lang="en" sz="1000" i="1" dirty="0">
                <a:latin typeface="Arial"/>
                <a:ea typeface="Arial"/>
                <a:cs typeface="Arial"/>
                <a:sym typeface="Arial"/>
              </a:rPr>
              <a:t> </a:t>
            </a:r>
            <a:r>
              <a:rPr lang="en" sz="1000" dirty="0">
                <a:latin typeface="Arial"/>
                <a:ea typeface="Arial"/>
                <a:cs typeface="Arial"/>
                <a:sym typeface="Arial"/>
              </a:rPr>
              <a:t>de</a:t>
            </a:r>
            <a:r>
              <a:rPr lang="en" sz="1000" i="1" dirty="0">
                <a:latin typeface="Arial"/>
                <a:ea typeface="Arial"/>
                <a:cs typeface="Arial"/>
                <a:sym typeface="Arial"/>
              </a:rPr>
              <a:t> </a:t>
            </a:r>
            <a:r>
              <a:rPr lang="en" sz="1000" u="sng" dirty="0">
                <a:solidFill>
                  <a:schemeClr val="accent5"/>
                </a:solidFill>
                <a:latin typeface="Arial"/>
                <a:ea typeface="Arial"/>
                <a:cs typeface="Arial"/>
                <a:sym typeface="Arial"/>
                <a:hlinkClick r:id="rId5"/>
              </a:rPr>
              <a:t>http://www.wipo.int/wipolex/es/details.jsp?id=11795</a:t>
            </a:r>
          </a:p>
          <a:p>
            <a:pPr marL="0" indent="0" rtl="0">
              <a:spcBef>
                <a:spcPts val="0"/>
              </a:spcBef>
              <a:spcAft>
                <a:spcPts val="0"/>
              </a:spcAft>
              <a:buNone/>
            </a:pPr>
            <a:endParaRPr sz="1000" dirty="0">
              <a:latin typeface="Arial"/>
              <a:ea typeface="Arial"/>
              <a:cs typeface="Arial"/>
              <a:sym typeface="Arial"/>
            </a:endParaRPr>
          </a:p>
          <a:p>
            <a:pPr marL="0" lvl="0" indent="0" rtl="0">
              <a:spcBef>
                <a:spcPts val="0"/>
              </a:spcBef>
              <a:spcAft>
                <a:spcPts val="0"/>
              </a:spcAft>
              <a:buNone/>
            </a:pPr>
            <a:r>
              <a:rPr lang="en" sz="1000" dirty="0">
                <a:latin typeface="Arial"/>
                <a:ea typeface="Arial"/>
                <a:cs typeface="Arial"/>
                <a:sym typeface="Arial"/>
              </a:rPr>
              <a:t>Sin autor. (2014). </a:t>
            </a:r>
            <a:r>
              <a:rPr lang="en" sz="1000" i="1" dirty="0">
                <a:latin typeface="Arial"/>
                <a:ea typeface="Arial"/>
                <a:cs typeface="Arial"/>
                <a:sym typeface="Arial"/>
              </a:rPr>
              <a:t>Historia constitucional de Brasil</a:t>
            </a:r>
            <a:r>
              <a:rPr lang="en" sz="1000" dirty="0">
                <a:latin typeface="Arial"/>
                <a:ea typeface="Arial"/>
                <a:cs typeface="Arial"/>
                <a:sym typeface="Arial"/>
              </a:rPr>
              <a:t>. Recuperado de </a:t>
            </a:r>
            <a:r>
              <a:rPr lang="en" sz="1000" u="sng" dirty="0">
                <a:solidFill>
                  <a:schemeClr val="accent5"/>
                </a:solidFill>
                <a:latin typeface="Arial"/>
                <a:ea typeface="Arial"/>
                <a:cs typeface="Arial"/>
                <a:sym typeface="Arial"/>
                <a:hlinkClick r:id="rId6"/>
              </a:rPr>
              <a:t>http://www.constitutionnet.org/es/country/constitutional-history-brazil</a:t>
            </a:r>
          </a:p>
          <a:p>
            <a:pPr marL="0" lvl="0" indent="0" rtl="0">
              <a:lnSpc>
                <a:spcPct val="100000"/>
              </a:lnSpc>
              <a:spcBef>
                <a:spcPts val="0"/>
              </a:spcBef>
              <a:spcAft>
                <a:spcPts val="0"/>
              </a:spcAft>
              <a:buNone/>
            </a:pPr>
            <a:endParaRPr sz="1000" dirty="0">
              <a:solidFill>
                <a:schemeClr val="accent5"/>
              </a:solidFill>
              <a:latin typeface="Arial"/>
              <a:ea typeface="Arial"/>
              <a:cs typeface="Arial"/>
              <a:sym typeface="Arial"/>
            </a:endParaRPr>
          </a:p>
          <a:p>
            <a:pPr marL="0" lvl="0" indent="0" rtl="0">
              <a:spcBef>
                <a:spcPts val="0"/>
              </a:spcBef>
              <a:spcAft>
                <a:spcPts val="0"/>
              </a:spcAft>
              <a:buNone/>
            </a:pPr>
            <a:r>
              <a:rPr lang="en" sz="1000" dirty="0">
                <a:latin typeface="Arial"/>
                <a:ea typeface="Arial"/>
                <a:cs typeface="Arial"/>
                <a:sym typeface="Arial"/>
              </a:rPr>
              <a:t>Guzmán, M. (2014). </a:t>
            </a:r>
            <a:r>
              <a:rPr lang="en" sz="1000" i="1" dirty="0">
                <a:latin typeface="Arial"/>
                <a:ea typeface="Arial"/>
                <a:cs typeface="Arial"/>
                <a:sym typeface="Arial"/>
              </a:rPr>
              <a:t>Descripción de la situación política en Brasil después de la independencia</a:t>
            </a:r>
            <a:r>
              <a:rPr lang="en" sz="1000" dirty="0">
                <a:latin typeface="Arial"/>
                <a:ea typeface="Arial"/>
                <a:cs typeface="Arial"/>
                <a:sym typeface="Arial"/>
              </a:rPr>
              <a:t>. Recuperado de </a:t>
            </a:r>
            <a:r>
              <a:rPr lang="en" sz="1000" u="sng" dirty="0">
                <a:solidFill>
                  <a:schemeClr val="hlink"/>
                </a:solidFill>
                <a:latin typeface="Arial"/>
                <a:ea typeface="Arial"/>
                <a:cs typeface="Arial"/>
                <a:sym typeface="Arial"/>
                <a:hlinkClick r:id="rId7"/>
              </a:rPr>
              <a:t>http://www.academia.edu/7801076/Descripcion_de_la_situacion_politica_de_Brasil_despues_de_la_independencia</a:t>
            </a:r>
          </a:p>
          <a:p>
            <a:pPr marL="0" lvl="0" indent="0" rtl="0">
              <a:spcBef>
                <a:spcPts val="0"/>
              </a:spcBef>
              <a:spcAft>
                <a:spcPts val="0"/>
              </a:spcAft>
              <a:buNone/>
            </a:pPr>
            <a:endParaRPr sz="1000" dirty="0">
              <a:latin typeface="Arial"/>
              <a:ea typeface="Arial"/>
              <a:cs typeface="Arial"/>
              <a:sym typeface="Arial"/>
            </a:endParaRPr>
          </a:p>
          <a:p>
            <a:pPr marL="0" lvl="0" indent="0" rtl="0">
              <a:spcBef>
                <a:spcPts val="0"/>
              </a:spcBef>
              <a:spcAft>
                <a:spcPts val="0"/>
              </a:spcAft>
              <a:buNone/>
            </a:pPr>
            <a:r>
              <a:rPr lang="en" sz="1000" dirty="0">
                <a:latin typeface="Arial"/>
                <a:ea typeface="Arial"/>
                <a:cs typeface="Arial"/>
                <a:sym typeface="Arial"/>
              </a:rPr>
              <a:t>Côrtes, B. (2010). </a:t>
            </a:r>
            <a:r>
              <a:rPr lang="en" sz="1000" i="1" dirty="0">
                <a:latin typeface="Arial"/>
                <a:ea typeface="Arial"/>
                <a:cs typeface="Arial"/>
                <a:sym typeface="Arial"/>
              </a:rPr>
              <a:t>Brasil de 1822: ¿Emanipación política o independencia?</a:t>
            </a:r>
            <a:r>
              <a:rPr lang="en" sz="1000" dirty="0">
                <a:latin typeface="Arial"/>
                <a:ea typeface="Arial"/>
                <a:cs typeface="Arial"/>
                <a:sym typeface="Arial"/>
              </a:rPr>
              <a:t>. Recuperado de </a:t>
            </a:r>
            <a:r>
              <a:rPr lang="en" sz="1000" u="sng" dirty="0">
                <a:solidFill>
                  <a:schemeClr val="hlink"/>
                </a:solidFill>
                <a:latin typeface="Arial"/>
                <a:ea typeface="Arial"/>
                <a:cs typeface="Arial"/>
                <a:sym typeface="Arial"/>
                <a:hlinkClick r:id="rId8"/>
              </a:rPr>
              <a:t>http://www.banrepcultural.org/blaavirtual/revistas/credencial/junio2010/brasil.htm</a:t>
            </a:r>
          </a:p>
          <a:p>
            <a:pPr marL="0" lvl="0" indent="0" rtl="0">
              <a:spcBef>
                <a:spcPts val="0"/>
              </a:spcBef>
              <a:spcAft>
                <a:spcPts val="0"/>
              </a:spcAft>
              <a:buNone/>
            </a:pPr>
            <a:endParaRPr sz="1000" dirty="0">
              <a:latin typeface="Arial"/>
              <a:ea typeface="Arial"/>
              <a:cs typeface="Arial"/>
              <a:sym typeface="Arial"/>
            </a:endParaRPr>
          </a:p>
          <a:p>
            <a:pPr marL="0" indent="0" rtl="0">
              <a:spcBef>
                <a:spcPts val="0"/>
              </a:spcBef>
              <a:spcAft>
                <a:spcPts val="0"/>
              </a:spcAft>
              <a:buNone/>
            </a:pPr>
            <a:r>
              <a:rPr lang="en" sz="1000" dirty="0">
                <a:latin typeface="Arial"/>
                <a:ea typeface="Arial"/>
                <a:cs typeface="Arial"/>
                <a:sym typeface="Arial"/>
              </a:rPr>
              <a:t>Fonseca, J. (s.f). Una breve historia de Brasil. Recuperado de </a:t>
            </a:r>
            <a:r>
              <a:rPr lang="en" sz="1000" dirty="0">
                <a:solidFill>
                  <a:schemeClr val="accent5"/>
                </a:solidFill>
                <a:latin typeface="Arial"/>
                <a:ea typeface="Arial"/>
                <a:cs typeface="Arial"/>
                <a:sym typeface="Arial"/>
                <a:hlinkClick r:id="rId9"/>
              </a:rPr>
              <a:t>h</a:t>
            </a:r>
            <a:r>
              <a:rPr lang="en" sz="1000" u="sng" dirty="0">
                <a:solidFill>
                  <a:schemeClr val="accent5"/>
                </a:solidFill>
                <a:latin typeface="Arial"/>
                <a:ea typeface="Arial"/>
                <a:cs typeface="Arial"/>
                <a:sym typeface="Arial"/>
                <a:hlinkClick r:id="rId9"/>
              </a:rPr>
              <a:t>ttp://www.nytimes.com/fodors/top/features/travel/destinations/centralandsouthamerica/brazil/riodejaneiro/fdrs_feat_129_9.html?pagewanted=1</a:t>
            </a:r>
            <a:r>
              <a:rPr lang="en" sz="1000" u="sng" dirty="0">
                <a:solidFill>
                  <a:schemeClr val="accent5"/>
                </a:solidFill>
                <a:latin typeface="Arial"/>
                <a:ea typeface="Arial"/>
                <a:cs typeface="Arial"/>
                <a:sym typeface="Arial"/>
              </a:rPr>
              <a:t>.</a:t>
            </a:r>
          </a:p>
          <a:p>
            <a:pPr marL="0" indent="0" rtl="0">
              <a:spcBef>
                <a:spcPts val="0"/>
              </a:spcBef>
              <a:spcAft>
                <a:spcPts val="0"/>
              </a:spcAft>
              <a:buNone/>
            </a:pPr>
            <a:endParaRPr sz="1000" u="sng" dirty="0">
              <a:solidFill>
                <a:schemeClr val="accent5"/>
              </a:solidFill>
              <a:latin typeface="Arial"/>
              <a:ea typeface="Arial"/>
              <a:cs typeface="Arial"/>
              <a:sym typeface="Arial"/>
            </a:endParaRPr>
          </a:p>
          <a:p>
            <a:pPr>
              <a:spcBef>
                <a:spcPts val="0"/>
              </a:spcBef>
              <a:buNone/>
            </a:pPr>
            <a:endParaRPr sz="1200" b="1" dirty="0">
              <a:latin typeface="Arial"/>
              <a:ea typeface="Arial"/>
              <a:cs typeface="Arial"/>
              <a:sym typeface="Arial"/>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311701" y="445025"/>
            <a:ext cx="8309598"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Contexto</a:t>
            </a:r>
          </a:p>
        </p:txBody>
      </p:sp>
      <p:sp>
        <p:nvSpPr>
          <p:cNvPr id="62" name="Shape 62"/>
          <p:cNvSpPr txBox="1">
            <a:spLocks noGrp="1"/>
          </p:cNvSpPr>
          <p:nvPr>
            <p:ph type="body" idx="1"/>
          </p:nvPr>
        </p:nvSpPr>
        <p:spPr>
          <a:xfrm>
            <a:off x="311700" y="1132775"/>
            <a:ext cx="8520599" cy="3334800"/>
          </a:xfrm>
          <a:prstGeom prst="rect">
            <a:avLst/>
          </a:prstGeom>
        </p:spPr>
        <p:txBody>
          <a:bodyPr lIns="91425" tIns="91425" rIns="91425" bIns="91425" anchor="t" anchorCtr="0">
            <a:noAutofit/>
          </a:bodyPr>
          <a:lstStyle/>
          <a:p>
            <a:pPr rtl="0">
              <a:spcBef>
                <a:spcPts val="0"/>
              </a:spcBef>
              <a:buNone/>
            </a:pPr>
            <a:r>
              <a:rPr lang="en" b="1" dirty="0"/>
              <a:t>Brasil antes de la llegada de los portugueses: </a:t>
            </a:r>
          </a:p>
          <a:p>
            <a:pPr marL="457200" lvl="0" indent="-317500" rtl="0">
              <a:lnSpc>
                <a:spcPct val="80000"/>
              </a:lnSpc>
              <a:spcBef>
                <a:spcPts val="0"/>
              </a:spcBef>
              <a:buSzPct val="100000"/>
              <a:buFont typeface="Arial"/>
              <a:buChar char="●"/>
            </a:pPr>
            <a:r>
              <a:rPr lang="en" sz="1400" dirty="0">
                <a:latin typeface="Arial"/>
                <a:ea typeface="Arial"/>
                <a:cs typeface="Arial"/>
                <a:sym typeface="Arial"/>
              </a:rPr>
              <a:t>Brasil estaba habitado por alrededor de 3 millones de indígenas, de los cuales cada uno tenía su propio grupo tribal. </a:t>
            </a:r>
          </a:p>
          <a:p>
            <a:pPr marL="457200" lvl="0" indent="-317500" rtl="0">
              <a:lnSpc>
                <a:spcPct val="80000"/>
              </a:lnSpc>
              <a:spcBef>
                <a:spcPts val="0"/>
              </a:spcBef>
              <a:buSzPct val="100000"/>
              <a:buFont typeface="Arial"/>
              <a:buChar char="●"/>
            </a:pPr>
            <a:r>
              <a:rPr lang="en" sz="1400" dirty="0">
                <a:latin typeface="Arial"/>
                <a:ea typeface="Arial"/>
                <a:cs typeface="Arial"/>
                <a:sym typeface="Arial"/>
              </a:rPr>
              <a:t>Eran nómadas, lo que quiere decir que no tenían un sitio fijo donde vivir. Una vez habían agotado los recursos de un lugar se iban a otro en busca de tierras más ricas. </a:t>
            </a:r>
          </a:p>
          <a:p>
            <a:pPr marL="457200" lvl="0" indent="-317500" rtl="0">
              <a:lnSpc>
                <a:spcPct val="80000"/>
              </a:lnSpc>
              <a:spcBef>
                <a:spcPts val="0"/>
              </a:spcBef>
              <a:buSzPct val="100000"/>
              <a:buFont typeface="Arial"/>
              <a:buChar char="●"/>
            </a:pPr>
            <a:r>
              <a:rPr lang="en" sz="1400" dirty="0">
                <a:latin typeface="Arial"/>
                <a:ea typeface="Arial"/>
                <a:cs typeface="Arial"/>
                <a:sym typeface="Arial"/>
              </a:rPr>
              <a:t>Fue por esto que no dejaron grandes reliquias arqueológicas. </a:t>
            </a:r>
          </a:p>
          <a:p>
            <a:pPr marL="457200" lvl="0" indent="-304800">
              <a:lnSpc>
                <a:spcPct val="80000"/>
              </a:lnSpc>
              <a:spcBef>
                <a:spcPts val="0"/>
              </a:spcBef>
              <a:buSzPct val="85714"/>
              <a:buFont typeface="Arial"/>
              <a:buChar char="●"/>
            </a:pPr>
            <a:r>
              <a:rPr lang="en" sz="1400" dirty="0">
                <a:latin typeface="Arial"/>
                <a:ea typeface="Arial"/>
                <a:cs typeface="Arial"/>
                <a:sym typeface="Arial"/>
              </a:rPr>
              <a:t>Vivían en grupos pequeños esparcidos por la selva brasileña, y se alimentaban especialmente de la pesca, la caza y la recolección de frutos silvestres</a:t>
            </a:r>
            <a:r>
              <a:rPr lang="en" sz="1200" dirty="0">
                <a:latin typeface="Arial"/>
                <a:ea typeface="Arial"/>
                <a:cs typeface="Arial"/>
                <a:sym typeface="Arial"/>
              </a:rPr>
              <a:t>. </a:t>
            </a:r>
          </a:p>
        </p:txBody>
      </p:sp>
      <p:pic>
        <p:nvPicPr>
          <p:cNvPr id="63" name="Shape 63"/>
          <p:cNvPicPr preferRelativeResize="0"/>
          <p:nvPr/>
        </p:nvPicPr>
        <p:blipFill>
          <a:blip r:embed="rId3">
            <a:alphaModFix/>
          </a:blip>
          <a:stretch>
            <a:fillRect/>
          </a:stretch>
        </p:blipFill>
        <p:spPr>
          <a:xfrm>
            <a:off x="6364373" y="98548"/>
            <a:ext cx="2256925" cy="1634875"/>
          </a:xfrm>
          <a:prstGeom prst="rect">
            <a:avLst/>
          </a:prstGeom>
          <a:noFill/>
          <a:ln>
            <a:noFill/>
          </a:ln>
        </p:spPr>
      </p:pic>
      <p:pic>
        <p:nvPicPr>
          <p:cNvPr id="64" name="Shape 64"/>
          <p:cNvPicPr preferRelativeResize="0"/>
          <p:nvPr/>
        </p:nvPicPr>
        <p:blipFill>
          <a:blip r:embed="rId4">
            <a:alphaModFix/>
          </a:blip>
          <a:stretch>
            <a:fillRect/>
          </a:stretch>
        </p:blipFill>
        <p:spPr>
          <a:xfrm>
            <a:off x="870024" y="3552050"/>
            <a:ext cx="2055024" cy="1369328"/>
          </a:xfrm>
          <a:prstGeom prst="rect">
            <a:avLst/>
          </a:prstGeom>
          <a:noFill/>
          <a:ln>
            <a:noFill/>
          </a:ln>
        </p:spPr>
      </p:pic>
      <p:pic>
        <p:nvPicPr>
          <p:cNvPr id="65" name="Shape 65"/>
          <p:cNvPicPr preferRelativeResize="0"/>
          <p:nvPr/>
        </p:nvPicPr>
        <p:blipFill>
          <a:blip r:embed="rId5">
            <a:alphaModFix/>
          </a:blip>
          <a:stretch>
            <a:fillRect/>
          </a:stretch>
        </p:blipFill>
        <p:spPr>
          <a:xfrm>
            <a:off x="6183575" y="3552050"/>
            <a:ext cx="2055025" cy="1325825"/>
          </a:xfrm>
          <a:prstGeom prst="rect">
            <a:avLst/>
          </a:prstGeom>
          <a:noFill/>
          <a:ln>
            <a:noFill/>
          </a:ln>
        </p:spPr>
      </p:pic>
      <p:pic>
        <p:nvPicPr>
          <p:cNvPr id="66" name="Shape 66"/>
          <p:cNvPicPr preferRelativeResize="0"/>
          <p:nvPr/>
        </p:nvPicPr>
        <p:blipFill>
          <a:blip r:embed="rId6">
            <a:alphaModFix/>
          </a:blip>
          <a:stretch>
            <a:fillRect/>
          </a:stretch>
        </p:blipFill>
        <p:spPr>
          <a:xfrm>
            <a:off x="3531442" y="3552042"/>
            <a:ext cx="1825899" cy="119115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1" y="445025"/>
            <a:ext cx="2265700"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Contexto</a:t>
            </a:r>
          </a:p>
        </p:txBody>
      </p:sp>
      <p:sp>
        <p:nvSpPr>
          <p:cNvPr id="72" name="Shape 72"/>
          <p:cNvSpPr txBox="1">
            <a:spLocks noGrp="1"/>
          </p:cNvSpPr>
          <p:nvPr>
            <p:ph type="body" idx="1"/>
          </p:nvPr>
        </p:nvSpPr>
        <p:spPr>
          <a:xfrm>
            <a:off x="2577400" y="337650"/>
            <a:ext cx="6519299" cy="4681800"/>
          </a:xfrm>
          <a:prstGeom prst="rect">
            <a:avLst/>
          </a:prstGeom>
        </p:spPr>
        <p:txBody>
          <a:bodyPr lIns="91425" tIns="91425" rIns="91425" bIns="91425" anchor="t" anchorCtr="0">
            <a:noAutofit/>
          </a:bodyPr>
          <a:lstStyle/>
          <a:p>
            <a:pPr rtl="0">
              <a:spcBef>
                <a:spcPts val="0"/>
              </a:spcBef>
              <a:buNone/>
            </a:pPr>
            <a:r>
              <a:rPr lang="en" b="1" dirty="0"/>
              <a:t>Brasil durante la colonia:</a:t>
            </a:r>
          </a:p>
          <a:p>
            <a:pPr marL="514350" lvl="0" indent="-285750" rtl="0">
              <a:lnSpc>
                <a:spcPct val="100000"/>
              </a:lnSpc>
              <a:spcBef>
                <a:spcPts val="0"/>
              </a:spcBef>
              <a:buSzPct val="100000"/>
              <a:buFont typeface="Arial"/>
              <a:buChar char="•"/>
            </a:pPr>
            <a:r>
              <a:rPr lang="en" sz="1400" dirty="0">
                <a:latin typeface="Arial"/>
                <a:ea typeface="Arial"/>
                <a:cs typeface="Arial"/>
                <a:sym typeface="Arial"/>
              </a:rPr>
              <a:t>Fue descubierto por Pedro Álvarez Cabral, quien iba                              con el propósito de encontrar vías comerciales hasta las                      Indias. </a:t>
            </a:r>
            <a:endParaRPr lang="es-ES_tradnl" sz="1400" dirty="0" smtClean="0">
              <a:latin typeface="Arial"/>
              <a:ea typeface="Arial"/>
              <a:cs typeface="Arial"/>
              <a:sym typeface="Arial"/>
            </a:endParaRPr>
          </a:p>
          <a:p>
            <a:pPr marL="514350" lvl="0" indent="-285750" rtl="0">
              <a:lnSpc>
                <a:spcPct val="100000"/>
              </a:lnSpc>
              <a:spcBef>
                <a:spcPts val="0"/>
              </a:spcBef>
              <a:buSzPct val="100000"/>
              <a:buFont typeface="Arial"/>
              <a:buChar char="•"/>
            </a:pPr>
            <a:r>
              <a:rPr lang="en" sz="1400" dirty="0" smtClean="0">
                <a:latin typeface="Arial"/>
                <a:ea typeface="Arial"/>
                <a:cs typeface="Arial"/>
                <a:sym typeface="Arial"/>
              </a:rPr>
              <a:t>El </a:t>
            </a:r>
            <a:r>
              <a:rPr lang="en" sz="1400" dirty="0">
                <a:latin typeface="Arial"/>
                <a:ea typeface="Arial"/>
                <a:cs typeface="Arial"/>
                <a:sym typeface="Arial"/>
              </a:rPr>
              <a:t>único material que exportaron en el siglo XVI fue un tronco llamado ¨pau brasil¨ ya que las siguientes expediciones quedaron defraudadas por lo que encontraron en aquellas tierras.</a:t>
            </a:r>
          </a:p>
          <a:p>
            <a:pPr marL="514350" lvl="0" indent="-285750" rtl="0">
              <a:lnSpc>
                <a:spcPct val="100000"/>
              </a:lnSpc>
              <a:spcBef>
                <a:spcPts val="0"/>
              </a:spcBef>
              <a:buSzPct val="100000"/>
              <a:buFont typeface="Arial"/>
              <a:buChar char="•"/>
            </a:pPr>
            <a:r>
              <a:rPr lang="en" sz="1400" dirty="0">
                <a:latin typeface="Arial"/>
                <a:ea typeface="Arial"/>
                <a:cs typeface="Arial"/>
                <a:sym typeface="Arial"/>
              </a:rPr>
              <a:t>El pau brasil fue posteriormente sustituido por la caña de                                                                                              azúcar, la cual fue la principal producción del país.</a:t>
            </a:r>
          </a:p>
          <a:p>
            <a:pPr marL="514350" lvl="0" indent="-285750" rtl="0">
              <a:lnSpc>
                <a:spcPct val="100000"/>
              </a:lnSpc>
              <a:spcBef>
                <a:spcPts val="0"/>
              </a:spcBef>
              <a:buSzPct val="100000"/>
              <a:buFont typeface="Arial"/>
              <a:buChar char="•"/>
            </a:pPr>
            <a:r>
              <a:rPr lang="en" sz="1400" dirty="0">
                <a:latin typeface="Arial"/>
                <a:ea typeface="Arial"/>
                <a:cs typeface="Arial"/>
                <a:sym typeface="Arial"/>
              </a:rPr>
              <a:t>Era un virreinato hasta su independencia.</a:t>
            </a:r>
          </a:p>
          <a:p>
            <a:pPr lvl="0" rtl="0">
              <a:lnSpc>
                <a:spcPct val="100000"/>
              </a:lnSpc>
              <a:spcBef>
                <a:spcPts val="0"/>
              </a:spcBef>
              <a:buNone/>
            </a:pPr>
            <a:endParaRPr sz="1400" dirty="0">
              <a:latin typeface="Arial"/>
              <a:ea typeface="Arial"/>
              <a:cs typeface="Arial"/>
              <a:sym typeface="Arial"/>
            </a:endParaRPr>
          </a:p>
          <a:p>
            <a:pPr marL="514350" lvl="0" indent="-285750" rtl="0">
              <a:spcBef>
                <a:spcPts val="0"/>
              </a:spcBef>
              <a:buSzPct val="100000"/>
              <a:buFont typeface="Arial"/>
              <a:buChar char="•"/>
            </a:pPr>
            <a:r>
              <a:rPr lang="en" sz="1400" dirty="0">
                <a:latin typeface="Arial"/>
                <a:ea typeface="Arial"/>
                <a:cs typeface="Arial"/>
                <a:sym typeface="Arial"/>
              </a:rPr>
              <a:t>La independencia brasileña se caracteriza por ser pacífica, pues esta se logró a través de negociaciones con Portugal tras un breve guerra de 1822  a 1824. Además a diferencia del resto de independencias sudamericanas, la corona se trasladó a Brasil junto con la corte real. </a:t>
            </a:r>
          </a:p>
          <a:p>
            <a:pPr lvl="0">
              <a:spcBef>
                <a:spcPts val="0"/>
              </a:spcBef>
              <a:buNone/>
            </a:pPr>
            <a:endParaRPr dirty="0"/>
          </a:p>
        </p:txBody>
      </p:sp>
      <p:pic>
        <p:nvPicPr>
          <p:cNvPr id="73" name="Shape 73"/>
          <p:cNvPicPr preferRelativeResize="0"/>
          <p:nvPr/>
        </p:nvPicPr>
        <p:blipFill>
          <a:blip r:embed="rId3">
            <a:alphaModFix/>
          </a:blip>
          <a:stretch>
            <a:fillRect/>
          </a:stretch>
        </p:blipFill>
        <p:spPr>
          <a:xfrm>
            <a:off x="204375" y="1234062"/>
            <a:ext cx="2373025" cy="1757524"/>
          </a:xfrm>
          <a:prstGeom prst="rect">
            <a:avLst/>
          </a:prstGeom>
          <a:noFill/>
          <a:ln>
            <a:noFill/>
          </a:ln>
        </p:spPr>
      </p:pic>
      <p:pic>
        <p:nvPicPr>
          <p:cNvPr id="74" name="Shape 74"/>
          <p:cNvPicPr preferRelativeResize="0"/>
          <p:nvPr/>
        </p:nvPicPr>
        <p:blipFill>
          <a:blip r:embed="rId4">
            <a:alphaModFix/>
          </a:blip>
          <a:stretch>
            <a:fillRect/>
          </a:stretch>
        </p:blipFill>
        <p:spPr>
          <a:xfrm>
            <a:off x="7189651" y="2906487"/>
            <a:ext cx="1907048" cy="1108997"/>
          </a:xfrm>
          <a:prstGeom prst="rect">
            <a:avLst/>
          </a:prstGeom>
          <a:noFill/>
          <a:ln>
            <a:noFill/>
          </a:ln>
        </p:spPr>
      </p:pic>
      <p:pic>
        <p:nvPicPr>
          <p:cNvPr id="75" name="Shape 75"/>
          <p:cNvPicPr preferRelativeResize="0"/>
          <p:nvPr/>
        </p:nvPicPr>
        <p:blipFill>
          <a:blip r:embed="rId5">
            <a:alphaModFix/>
          </a:blip>
          <a:stretch>
            <a:fillRect/>
          </a:stretch>
        </p:blipFill>
        <p:spPr>
          <a:xfrm>
            <a:off x="323600" y="3255944"/>
            <a:ext cx="2134575" cy="1615199"/>
          </a:xfrm>
          <a:prstGeom prst="rect">
            <a:avLst/>
          </a:prstGeom>
          <a:noFill/>
          <a:ln>
            <a:noFill/>
          </a:ln>
        </p:spPr>
      </p:pic>
      <p:pic>
        <p:nvPicPr>
          <p:cNvPr id="76" name="Shape 76"/>
          <p:cNvPicPr preferRelativeResize="0"/>
          <p:nvPr/>
        </p:nvPicPr>
        <p:blipFill>
          <a:blip r:embed="rId6">
            <a:alphaModFix/>
          </a:blip>
          <a:stretch>
            <a:fillRect/>
          </a:stretch>
        </p:blipFill>
        <p:spPr>
          <a:xfrm>
            <a:off x="7799294" y="110645"/>
            <a:ext cx="1186600" cy="1123417"/>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311700" y="158675"/>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Contexto</a:t>
            </a:r>
          </a:p>
        </p:txBody>
      </p:sp>
      <p:sp>
        <p:nvSpPr>
          <p:cNvPr id="82" name="Shape 82"/>
          <p:cNvSpPr txBox="1">
            <a:spLocks noGrp="1"/>
          </p:cNvSpPr>
          <p:nvPr>
            <p:ph type="body" idx="1"/>
          </p:nvPr>
        </p:nvSpPr>
        <p:spPr>
          <a:xfrm>
            <a:off x="311700" y="599372"/>
            <a:ext cx="8520599" cy="3334800"/>
          </a:xfrm>
          <a:prstGeom prst="rect">
            <a:avLst/>
          </a:prstGeom>
        </p:spPr>
        <p:txBody>
          <a:bodyPr lIns="91425" tIns="91425" rIns="91425" bIns="91425" anchor="t" anchorCtr="0">
            <a:noAutofit/>
          </a:bodyPr>
          <a:lstStyle/>
          <a:p>
            <a:pPr marL="457200" lvl="0" indent="-317500" rtl="0">
              <a:spcBef>
                <a:spcPts val="0"/>
              </a:spcBef>
              <a:buSzPct val="100000"/>
              <a:buFont typeface="Arial"/>
              <a:buChar char="●"/>
            </a:pPr>
            <a:r>
              <a:rPr lang="en" sz="1400" dirty="0">
                <a:latin typeface="Arial"/>
                <a:ea typeface="Arial"/>
                <a:cs typeface="Arial"/>
                <a:sym typeface="Arial"/>
              </a:rPr>
              <a:t>La independencia brasileña comprende                                                                                              una serie de eventos entre 1821 y 1823.</a:t>
            </a:r>
          </a:p>
          <a:p>
            <a:pPr marL="457200" lvl="0" indent="-317500" rtl="0">
              <a:spcBef>
                <a:spcPts val="0"/>
              </a:spcBef>
              <a:buSzPct val="100000"/>
              <a:buFont typeface="Arial"/>
              <a:buChar char="●"/>
            </a:pPr>
            <a:r>
              <a:rPr lang="en" sz="1400" dirty="0">
                <a:latin typeface="Arial"/>
                <a:ea typeface="Arial"/>
                <a:cs typeface="Arial"/>
                <a:sym typeface="Arial"/>
              </a:rPr>
              <a:t>Uno de los principales detonantes de esta, fue la                                                                          invasión de Napoleón Bonaparte y sus tropas a la península Ibérica. Los franceses entraron a territorio portugués con el objetivo de aislarlos por mar de su enemiga Inglaterra. </a:t>
            </a:r>
          </a:p>
          <a:p>
            <a:pPr marL="457200" lvl="0" indent="-317500" rtl="0">
              <a:spcBef>
                <a:spcPts val="0"/>
              </a:spcBef>
              <a:buSzPct val="100000"/>
              <a:buFont typeface="Arial"/>
              <a:buChar char="●"/>
            </a:pPr>
            <a:r>
              <a:rPr lang="en" sz="1400" dirty="0">
                <a:latin typeface="Arial"/>
                <a:ea typeface="Arial"/>
                <a:cs typeface="Arial"/>
                <a:sym typeface="Arial"/>
              </a:rPr>
              <a:t>La monarquía portuguesa fue enviada a Brasil por los británicos, con el fin de brindarles protección. </a:t>
            </a:r>
          </a:p>
          <a:p>
            <a:pPr marL="457200" lvl="0" indent="-317500" rtl="0">
              <a:spcBef>
                <a:spcPts val="0"/>
              </a:spcBef>
              <a:buSzPct val="100000"/>
              <a:buFont typeface="Arial"/>
              <a:buChar char="●"/>
            </a:pPr>
            <a:r>
              <a:rPr lang="en" sz="1400" dirty="0">
                <a:latin typeface="Arial"/>
                <a:ea typeface="Arial"/>
                <a:cs typeface="Arial"/>
                <a:sym typeface="Arial"/>
              </a:rPr>
              <a:t>En 1808 el príncipe comenzó a gobernar  desde Brasil, proclamándolo Reino Unido de Portugal Brasil y Algarves.</a:t>
            </a:r>
          </a:p>
          <a:p>
            <a:pPr marL="457200" lvl="0" indent="-228600" rtl="0">
              <a:spcBef>
                <a:spcPts val="0"/>
              </a:spcBef>
              <a:buFont typeface="Arial"/>
              <a:buChar char="●"/>
            </a:pPr>
            <a:r>
              <a:rPr lang="en" sz="1400" dirty="0">
                <a:latin typeface="Arial"/>
                <a:ea typeface="Arial"/>
                <a:cs typeface="Arial"/>
                <a:sym typeface="Arial"/>
              </a:rPr>
              <a:t>A partir de ahí se igualan los derechos en la colonia y la metrópoli. </a:t>
            </a:r>
            <a:r>
              <a:rPr lang="en" dirty="0">
                <a:latin typeface="Arial"/>
                <a:ea typeface="Arial"/>
                <a:cs typeface="Arial"/>
                <a:sym typeface="Arial"/>
              </a:rPr>
              <a:t> </a:t>
            </a:r>
          </a:p>
        </p:txBody>
      </p:sp>
      <p:pic>
        <p:nvPicPr>
          <p:cNvPr id="83" name="Shape 83"/>
          <p:cNvPicPr preferRelativeResize="0"/>
          <p:nvPr/>
        </p:nvPicPr>
        <p:blipFill>
          <a:blip r:embed="rId3">
            <a:alphaModFix/>
          </a:blip>
          <a:stretch>
            <a:fillRect/>
          </a:stretch>
        </p:blipFill>
        <p:spPr>
          <a:xfrm>
            <a:off x="5111559" y="201978"/>
            <a:ext cx="3720740" cy="1414525"/>
          </a:xfrm>
          <a:prstGeom prst="rect">
            <a:avLst/>
          </a:prstGeom>
          <a:noFill/>
          <a:ln>
            <a:noFill/>
          </a:ln>
        </p:spPr>
      </p:pic>
      <p:pic>
        <p:nvPicPr>
          <p:cNvPr id="84" name="Shape 84"/>
          <p:cNvPicPr preferRelativeResize="0"/>
          <p:nvPr/>
        </p:nvPicPr>
        <p:blipFill>
          <a:blip r:embed="rId4">
            <a:alphaModFix/>
          </a:blip>
          <a:stretch>
            <a:fillRect/>
          </a:stretch>
        </p:blipFill>
        <p:spPr>
          <a:xfrm>
            <a:off x="971176" y="3934173"/>
            <a:ext cx="3302000" cy="1209328"/>
          </a:xfrm>
          <a:prstGeom prst="rect">
            <a:avLst/>
          </a:prstGeom>
          <a:noFill/>
          <a:ln>
            <a:noFill/>
          </a:ln>
        </p:spPr>
      </p:pic>
      <p:pic>
        <p:nvPicPr>
          <p:cNvPr id="85" name="Shape 85"/>
          <p:cNvPicPr preferRelativeResize="0"/>
          <p:nvPr/>
        </p:nvPicPr>
        <p:blipFill>
          <a:blip r:embed="rId5">
            <a:alphaModFix/>
          </a:blip>
          <a:stretch>
            <a:fillRect/>
          </a:stretch>
        </p:blipFill>
        <p:spPr>
          <a:xfrm>
            <a:off x="6342275" y="3111086"/>
            <a:ext cx="1520575" cy="1894839"/>
          </a:xfrm>
          <a:prstGeom prst="rect">
            <a:avLst/>
          </a:prstGeom>
          <a:noFill/>
          <a:ln>
            <a:noFill/>
          </a:ln>
        </p:spPr>
      </p:pic>
      <p:sp>
        <p:nvSpPr>
          <p:cNvPr id="86" name="Shape 86"/>
          <p:cNvSpPr txBox="1"/>
          <p:nvPr/>
        </p:nvSpPr>
        <p:spPr>
          <a:xfrm>
            <a:off x="7940525" y="4724525"/>
            <a:ext cx="1136699" cy="281400"/>
          </a:xfrm>
          <a:prstGeom prst="rect">
            <a:avLst/>
          </a:prstGeom>
          <a:noFill/>
          <a:ln>
            <a:noFill/>
          </a:ln>
        </p:spPr>
        <p:txBody>
          <a:bodyPr lIns="91425" tIns="91425" rIns="91425" bIns="91425" anchor="t" anchorCtr="0">
            <a:noAutofit/>
          </a:bodyPr>
          <a:lstStyle/>
          <a:p>
            <a:pPr>
              <a:spcBef>
                <a:spcPts val="0"/>
              </a:spcBef>
              <a:buNone/>
            </a:pPr>
            <a:r>
              <a:rPr lang="en">
                <a:latin typeface="Impact"/>
                <a:ea typeface="Impact"/>
                <a:cs typeface="Impact"/>
                <a:sym typeface="Impact"/>
              </a:rPr>
              <a:t>Pedro I</a:t>
            </a: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311700" y="262550"/>
            <a:ext cx="1562125"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Causas</a:t>
            </a:r>
          </a:p>
        </p:txBody>
      </p:sp>
      <p:sp>
        <p:nvSpPr>
          <p:cNvPr id="92" name="Shape 92"/>
          <p:cNvSpPr txBox="1">
            <a:spLocks noGrp="1"/>
          </p:cNvSpPr>
          <p:nvPr>
            <p:ph type="body" idx="1"/>
          </p:nvPr>
        </p:nvSpPr>
        <p:spPr>
          <a:xfrm>
            <a:off x="311700" y="1438425"/>
            <a:ext cx="5835299" cy="3989099"/>
          </a:xfrm>
          <a:prstGeom prst="rect">
            <a:avLst/>
          </a:prstGeom>
        </p:spPr>
        <p:txBody>
          <a:bodyPr lIns="91425" tIns="91425" rIns="91425" bIns="91425" anchor="t" anchorCtr="0">
            <a:noAutofit/>
          </a:bodyPr>
          <a:lstStyle/>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Diferencias sociales: La clase dominante eran los aristócratas portugueses, quienes poseían una gran cantidad de terrenos; mientras los esclavos, los negros libres, mulatos, mestizos y blancos pobres vivían en situación de pobreza.</a:t>
            </a:r>
          </a:p>
          <a:p>
            <a:pPr lvl="0" algn="just" rtl="0">
              <a:spcBef>
                <a:spcPts val="0"/>
              </a:spcBef>
              <a:spcAft>
                <a:spcPts val="0"/>
              </a:spcAft>
              <a:buNone/>
            </a:pPr>
            <a:r>
              <a:rPr lang="en" sz="1400" dirty="0">
                <a:latin typeface="Arial"/>
                <a:ea typeface="Arial"/>
                <a:cs typeface="Arial"/>
                <a:sym typeface="Arial"/>
              </a:rPr>
              <a:t> </a:t>
            </a: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 El descontento de la población brasileña en cuanto a los problemas sociales y económicos frente a la prosperidad de la que goza la corte portuguesa en Rio de Janeiro, sin tomar en cuenta las necesidades de los brasileños.</a:t>
            </a:r>
          </a:p>
          <a:p>
            <a:pPr lvl="0" algn="just" rtl="0">
              <a:spcBef>
                <a:spcPts val="0"/>
              </a:spcBef>
              <a:spcAft>
                <a:spcPts val="0"/>
              </a:spcAft>
              <a:buNone/>
            </a:pPr>
            <a:endParaRPr sz="1400" dirty="0">
              <a:latin typeface="Arial"/>
              <a:ea typeface="Arial"/>
              <a:cs typeface="Arial"/>
              <a:sym typeface="Arial"/>
            </a:endParaRP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La reactivación económica mundial hunde los precios brasileños, mientras los portugueses se aprovechan de su territorio sin tratar de hacer algo al respecto que beneficie al resto de la población.</a:t>
            </a:r>
          </a:p>
          <a:p>
            <a:pPr lvl="0" algn="just" rtl="0">
              <a:spcBef>
                <a:spcPts val="0"/>
              </a:spcBef>
              <a:spcAft>
                <a:spcPts val="0"/>
              </a:spcAft>
              <a:buClr>
                <a:schemeClr val="dk2"/>
              </a:buClr>
              <a:buSzPct val="68750"/>
              <a:buFont typeface="Arial"/>
              <a:buNone/>
            </a:pPr>
            <a:r>
              <a:rPr lang="en" sz="1600" dirty="0">
                <a:latin typeface="Arial"/>
                <a:ea typeface="Arial"/>
                <a:cs typeface="Arial"/>
                <a:sym typeface="Arial"/>
              </a:rPr>
              <a:t> </a:t>
            </a:r>
          </a:p>
          <a:p>
            <a:pPr>
              <a:spcBef>
                <a:spcPts val="0"/>
              </a:spcBef>
              <a:buNone/>
            </a:pPr>
            <a:endParaRPr dirty="0"/>
          </a:p>
        </p:txBody>
      </p:sp>
      <p:pic>
        <p:nvPicPr>
          <p:cNvPr id="93" name="Shape 93"/>
          <p:cNvPicPr preferRelativeResize="0"/>
          <p:nvPr/>
        </p:nvPicPr>
        <p:blipFill>
          <a:blip r:embed="rId3">
            <a:alphaModFix/>
          </a:blip>
          <a:stretch>
            <a:fillRect/>
          </a:stretch>
        </p:blipFill>
        <p:spPr>
          <a:xfrm>
            <a:off x="6328975" y="1597951"/>
            <a:ext cx="2579149" cy="1622700"/>
          </a:xfrm>
          <a:prstGeom prst="rect">
            <a:avLst/>
          </a:prstGeom>
          <a:noFill/>
          <a:ln>
            <a:noFill/>
          </a:ln>
        </p:spPr>
      </p:pic>
      <p:pic>
        <p:nvPicPr>
          <p:cNvPr id="94" name="Shape 94"/>
          <p:cNvPicPr preferRelativeResize="0"/>
          <p:nvPr/>
        </p:nvPicPr>
        <p:blipFill>
          <a:blip r:embed="rId4">
            <a:alphaModFix/>
          </a:blip>
          <a:stretch>
            <a:fillRect/>
          </a:stretch>
        </p:blipFill>
        <p:spPr>
          <a:xfrm>
            <a:off x="5605661" y="63175"/>
            <a:ext cx="3146563" cy="1438424"/>
          </a:xfrm>
          <a:prstGeom prst="rect">
            <a:avLst/>
          </a:prstGeom>
          <a:noFill/>
          <a:ln>
            <a:noFill/>
          </a:ln>
        </p:spPr>
      </p:pic>
      <p:pic>
        <p:nvPicPr>
          <p:cNvPr id="95" name="Shape 95"/>
          <p:cNvPicPr preferRelativeResize="0"/>
          <p:nvPr/>
        </p:nvPicPr>
        <p:blipFill>
          <a:blip r:embed="rId5">
            <a:alphaModFix/>
          </a:blip>
          <a:stretch>
            <a:fillRect/>
          </a:stretch>
        </p:blipFill>
        <p:spPr>
          <a:xfrm>
            <a:off x="6328975" y="3317000"/>
            <a:ext cx="2579150" cy="1697930"/>
          </a:xfrm>
          <a:prstGeom prst="rect">
            <a:avLst/>
          </a:prstGeom>
          <a:noFill/>
          <a:ln>
            <a:noFill/>
          </a:ln>
        </p:spPr>
      </p:pic>
      <p:pic>
        <p:nvPicPr>
          <p:cNvPr id="96" name="Shape 96"/>
          <p:cNvPicPr preferRelativeResize="0"/>
          <p:nvPr/>
        </p:nvPicPr>
        <p:blipFill>
          <a:blip r:embed="rId6">
            <a:alphaModFix/>
          </a:blip>
          <a:stretch>
            <a:fillRect/>
          </a:stretch>
        </p:blipFill>
        <p:spPr>
          <a:xfrm>
            <a:off x="1873825" y="184542"/>
            <a:ext cx="3146574" cy="1195695"/>
          </a:xfrm>
          <a:prstGeom prst="rect">
            <a:avLst/>
          </a:prstGeom>
          <a:noFill/>
          <a:ln>
            <a:noFill/>
          </a:ln>
        </p:spPr>
      </p:pic>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311700" y="273950"/>
            <a:ext cx="8520599" cy="572699"/>
          </a:xfrm>
          <a:prstGeom prst="rect">
            <a:avLst/>
          </a:prstGeom>
          <a:solidFill>
            <a:srgbClr val="F8E71C"/>
          </a:solidFill>
        </p:spPr>
        <p:txBody>
          <a:bodyPr lIns="91425" tIns="91425" rIns="91425" bIns="91425" anchor="t" anchorCtr="0">
            <a:noAutofit/>
          </a:bodyPr>
          <a:lstStyle/>
          <a:p>
            <a:pPr lvl="0">
              <a:spcBef>
                <a:spcPts val="0"/>
              </a:spcBef>
              <a:buClr>
                <a:schemeClr val="dk2"/>
              </a:buClr>
              <a:buSzPct val="36666"/>
              <a:buFont typeface="Arial"/>
              <a:buNone/>
            </a:pPr>
            <a:r>
              <a:rPr lang="en" b="1" dirty="0"/>
              <a:t>Causas</a:t>
            </a:r>
          </a:p>
        </p:txBody>
      </p:sp>
      <p:sp>
        <p:nvSpPr>
          <p:cNvPr id="102" name="Shape 102"/>
          <p:cNvSpPr txBox="1">
            <a:spLocks noGrp="1"/>
          </p:cNvSpPr>
          <p:nvPr>
            <p:ph type="body" idx="1"/>
          </p:nvPr>
        </p:nvSpPr>
        <p:spPr>
          <a:xfrm>
            <a:off x="2577775" y="1018250"/>
            <a:ext cx="6374700" cy="4090499"/>
          </a:xfrm>
          <a:prstGeom prst="rect">
            <a:avLst/>
          </a:prstGeom>
        </p:spPr>
        <p:txBody>
          <a:bodyPr lIns="91425" tIns="91425" rIns="91425" bIns="91425" anchor="t" anchorCtr="0">
            <a:noAutofit/>
          </a:bodyPr>
          <a:lstStyle/>
          <a:p>
            <a:pPr lvl="0" algn="just" rtl="0">
              <a:spcBef>
                <a:spcPts val="0"/>
              </a:spcBef>
              <a:spcAft>
                <a:spcPts val="0"/>
              </a:spcAft>
              <a:buClr>
                <a:schemeClr val="dk2"/>
              </a:buClr>
              <a:buSzPct val="91666"/>
              <a:buFont typeface="Arial"/>
              <a:buNone/>
            </a:pPr>
            <a:r>
              <a:rPr lang="en" sz="1200" dirty="0">
                <a:latin typeface="Arial"/>
                <a:ea typeface="Arial"/>
                <a:cs typeface="Arial"/>
                <a:sym typeface="Arial"/>
              </a:rPr>
              <a:t> </a:t>
            </a: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En tierras brasileñas se produce una división entre los que querían mantener el sistema actual en donde pertenecían “a salvo” bajo el dominio de los portugueses; y los que querían establecer un gobierno republicano.</a:t>
            </a:r>
          </a:p>
          <a:p>
            <a:pPr lvl="0" algn="just" rtl="0">
              <a:spcBef>
                <a:spcPts val="0"/>
              </a:spcBef>
              <a:spcAft>
                <a:spcPts val="0"/>
              </a:spcAft>
              <a:buNone/>
            </a:pPr>
            <a:r>
              <a:rPr lang="en" sz="1400" dirty="0">
                <a:latin typeface="Arial"/>
                <a:ea typeface="Arial"/>
                <a:cs typeface="Arial"/>
                <a:sym typeface="Arial"/>
              </a:rPr>
              <a:t> </a:t>
            </a: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En Brasil a finales del siglo XVIII y a principios del siglo XIX, aumentó la disconformidad con el monopolio comercial impuesto por portugueses. Los grupos selectivos y superiores de comerciantes y agrícolas brasileños querían ampliar el comercio de sus productos por medio de la libertad económica, la cual Portugal no les había concebido. La única manera de conseguir esta libertad sería con el proceso de independencia del país.</a:t>
            </a:r>
          </a:p>
          <a:p>
            <a:pPr lvl="0" algn="just" rtl="0">
              <a:spcBef>
                <a:spcPts val="0"/>
              </a:spcBef>
              <a:spcAft>
                <a:spcPts val="0"/>
              </a:spcAft>
              <a:buClr>
                <a:schemeClr val="dk2"/>
              </a:buClr>
              <a:buSzPct val="78571"/>
              <a:buFont typeface="Arial"/>
              <a:buNone/>
            </a:pPr>
            <a:r>
              <a:rPr lang="en" sz="1400" dirty="0">
                <a:latin typeface="Arial"/>
                <a:ea typeface="Arial"/>
                <a:cs typeface="Arial"/>
                <a:sym typeface="Arial"/>
              </a:rPr>
              <a:t> </a:t>
            </a: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A la población brasileña no se le era permitida tener altos cargos, estos solo los podían ocupar los portugueses. </a:t>
            </a:r>
          </a:p>
          <a:p>
            <a:pPr>
              <a:spcBef>
                <a:spcPts val="0"/>
              </a:spcBef>
              <a:buNone/>
            </a:pPr>
            <a:endParaRPr dirty="0"/>
          </a:p>
        </p:txBody>
      </p:sp>
      <p:pic>
        <p:nvPicPr>
          <p:cNvPr id="103" name="Shape 103"/>
          <p:cNvPicPr preferRelativeResize="0"/>
          <p:nvPr/>
        </p:nvPicPr>
        <p:blipFill>
          <a:blip r:embed="rId3">
            <a:alphaModFix/>
          </a:blip>
          <a:stretch>
            <a:fillRect/>
          </a:stretch>
        </p:blipFill>
        <p:spPr>
          <a:xfrm>
            <a:off x="577525" y="1420425"/>
            <a:ext cx="2000250" cy="3286125"/>
          </a:xfrm>
          <a:prstGeom prst="rect">
            <a:avLst/>
          </a:prstGeom>
          <a:noFill/>
          <a:ln>
            <a:noFill/>
          </a:ln>
        </p:spPr>
      </p:pic>
      <p:pic>
        <p:nvPicPr>
          <p:cNvPr id="104" name="Shape 104"/>
          <p:cNvPicPr preferRelativeResize="0"/>
          <p:nvPr/>
        </p:nvPicPr>
        <p:blipFill>
          <a:blip r:embed="rId4">
            <a:alphaModFix/>
          </a:blip>
          <a:stretch>
            <a:fillRect/>
          </a:stretch>
        </p:blipFill>
        <p:spPr>
          <a:xfrm>
            <a:off x="1908275" y="126375"/>
            <a:ext cx="3905025" cy="1124750"/>
          </a:xfrm>
          <a:prstGeom prst="rect">
            <a:avLst/>
          </a:prstGeom>
          <a:noFill/>
          <a:ln>
            <a:noFill/>
          </a:ln>
        </p:spPr>
      </p:pic>
      <p:pic>
        <p:nvPicPr>
          <p:cNvPr id="105" name="Shape 105"/>
          <p:cNvPicPr preferRelativeResize="0"/>
          <p:nvPr/>
        </p:nvPicPr>
        <p:blipFill>
          <a:blip r:embed="rId5">
            <a:alphaModFix/>
          </a:blip>
          <a:stretch>
            <a:fillRect/>
          </a:stretch>
        </p:blipFill>
        <p:spPr>
          <a:xfrm>
            <a:off x="5813300" y="126374"/>
            <a:ext cx="3018999" cy="1124750"/>
          </a:xfrm>
          <a:prstGeom prst="rect">
            <a:avLst/>
          </a:prstGeom>
          <a:noFill/>
          <a:ln>
            <a:noFill/>
          </a:ln>
        </p:spPr>
      </p:pic>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a:off x="311700" y="285350"/>
            <a:ext cx="8520599" cy="572699"/>
          </a:xfrm>
          <a:prstGeom prst="rect">
            <a:avLst/>
          </a:prstGeom>
          <a:solidFill>
            <a:srgbClr val="F8E71C"/>
          </a:solidFill>
        </p:spPr>
        <p:txBody>
          <a:bodyPr lIns="91425" tIns="91425" rIns="91425" bIns="91425" anchor="t" anchorCtr="0">
            <a:noAutofit/>
          </a:bodyPr>
          <a:lstStyle/>
          <a:p>
            <a:pPr lvl="0">
              <a:spcBef>
                <a:spcPts val="0"/>
              </a:spcBef>
              <a:buClr>
                <a:schemeClr val="dk2"/>
              </a:buClr>
              <a:buSzPct val="36666"/>
              <a:buFont typeface="Arial"/>
              <a:buNone/>
            </a:pPr>
            <a:r>
              <a:rPr lang="en" b="1" dirty="0"/>
              <a:t>Causas</a:t>
            </a:r>
          </a:p>
        </p:txBody>
      </p:sp>
      <p:sp>
        <p:nvSpPr>
          <p:cNvPr id="111" name="Shape 111"/>
          <p:cNvSpPr txBox="1">
            <a:spLocks noGrp="1"/>
          </p:cNvSpPr>
          <p:nvPr>
            <p:ph type="body" idx="1"/>
          </p:nvPr>
        </p:nvSpPr>
        <p:spPr>
          <a:xfrm>
            <a:off x="1794300" y="702400"/>
            <a:ext cx="4675799" cy="4108800"/>
          </a:xfrm>
          <a:prstGeom prst="rect">
            <a:avLst/>
          </a:prstGeom>
        </p:spPr>
        <p:txBody>
          <a:bodyPr lIns="91425" tIns="91425" rIns="91425" bIns="91425" anchor="t" anchorCtr="0">
            <a:noAutofit/>
          </a:bodyPr>
          <a:lstStyle/>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Se creó un gran descontento con respecto a la recolección de los altos impuestos requeridos por la ciudad y ejercidos por la corona portuguesa. Por lo tanto, la independencia se vio como una manera para liberarse de aquellos impuestos abusivos.</a:t>
            </a:r>
          </a:p>
          <a:p>
            <a:pPr lvl="0" algn="just" rtl="0">
              <a:spcBef>
                <a:spcPts val="0"/>
              </a:spcBef>
              <a:spcAft>
                <a:spcPts val="0"/>
              </a:spcAft>
              <a:buClr>
                <a:schemeClr val="dk2"/>
              </a:buClr>
              <a:buSzPct val="78571"/>
              <a:buFont typeface="Arial"/>
              <a:buNone/>
            </a:pPr>
            <a:r>
              <a:rPr lang="en" sz="1400" dirty="0">
                <a:latin typeface="Arial"/>
                <a:ea typeface="Arial"/>
                <a:cs typeface="Arial"/>
                <a:sym typeface="Arial"/>
              </a:rPr>
              <a:t> </a:t>
            </a: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Brasil se vio influenciado por los movimientos liberales y por lo tanto la oposición al colonialismo. La independencia de los Estados Unidos en 1776 y la Revolución Francesa en 1789 fueron algunos de los ideales que impulsaron a Brasil a comenzar el proceso de independencia.    </a:t>
            </a:r>
          </a:p>
          <a:p>
            <a:pPr lvl="0" algn="just" rtl="0">
              <a:spcBef>
                <a:spcPts val="0"/>
              </a:spcBef>
              <a:spcAft>
                <a:spcPts val="0"/>
              </a:spcAft>
              <a:buNone/>
            </a:pPr>
            <a:endParaRPr sz="1400" dirty="0">
              <a:latin typeface="Arial"/>
              <a:ea typeface="Arial"/>
              <a:cs typeface="Arial"/>
              <a:sym typeface="Arial"/>
            </a:endParaRPr>
          </a:p>
          <a:p>
            <a:pPr marL="514350" lvl="0" indent="-285750" algn="just" rtl="0">
              <a:spcBef>
                <a:spcPts val="0"/>
              </a:spcBef>
              <a:spcAft>
                <a:spcPts val="0"/>
              </a:spcAft>
              <a:buSzPct val="100000"/>
              <a:buFont typeface="Arial"/>
              <a:buChar char="•"/>
            </a:pPr>
            <a:r>
              <a:rPr lang="en" sz="1400" dirty="0">
                <a:latin typeface="Arial"/>
                <a:ea typeface="Arial"/>
                <a:cs typeface="Arial"/>
                <a:sym typeface="Arial"/>
              </a:rPr>
              <a:t>Ningún brasileño fue incluido en el gobierno imperial creado por la población portuguesa. </a:t>
            </a:r>
          </a:p>
          <a:p>
            <a:pPr>
              <a:spcBef>
                <a:spcPts val="0"/>
              </a:spcBef>
              <a:buNone/>
            </a:pPr>
            <a:endParaRPr dirty="0"/>
          </a:p>
        </p:txBody>
      </p:sp>
      <p:pic>
        <p:nvPicPr>
          <p:cNvPr id="112" name="Shape 112"/>
          <p:cNvPicPr preferRelativeResize="0"/>
          <p:nvPr/>
        </p:nvPicPr>
        <p:blipFill>
          <a:blip r:embed="rId3">
            <a:alphaModFix/>
          </a:blip>
          <a:stretch>
            <a:fillRect/>
          </a:stretch>
        </p:blipFill>
        <p:spPr>
          <a:xfrm>
            <a:off x="96875" y="1086875"/>
            <a:ext cx="1887249" cy="1941856"/>
          </a:xfrm>
          <a:prstGeom prst="rect">
            <a:avLst/>
          </a:prstGeom>
          <a:noFill/>
          <a:ln>
            <a:noFill/>
          </a:ln>
        </p:spPr>
      </p:pic>
      <p:pic>
        <p:nvPicPr>
          <p:cNvPr id="113" name="Shape 113"/>
          <p:cNvPicPr preferRelativeResize="0"/>
          <p:nvPr/>
        </p:nvPicPr>
        <p:blipFill>
          <a:blip r:embed="rId4">
            <a:alphaModFix/>
          </a:blip>
          <a:stretch>
            <a:fillRect/>
          </a:stretch>
        </p:blipFill>
        <p:spPr>
          <a:xfrm>
            <a:off x="6545925" y="199425"/>
            <a:ext cx="2450325" cy="1257825"/>
          </a:xfrm>
          <a:prstGeom prst="rect">
            <a:avLst/>
          </a:prstGeom>
          <a:noFill/>
          <a:ln>
            <a:noFill/>
          </a:ln>
        </p:spPr>
      </p:pic>
      <p:pic>
        <p:nvPicPr>
          <p:cNvPr id="114" name="Shape 114"/>
          <p:cNvPicPr preferRelativeResize="0"/>
          <p:nvPr/>
        </p:nvPicPr>
        <p:blipFill>
          <a:blip r:embed="rId5">
            <a:alphaModFix/>
          </a:blip>
          <a:stretch>
            <a:fillRect/>
          </a:stretch>
        </p:blipFill>
        <p:spPr>
          <a:xfrm>
            <a:off x="96875" y="3257550"/>
            <a:ext cx="1887250" cy="1427750"/>
          </a:xfrm>
          <a:prstGeom prst="rect">
            <a:avLst/>
          </a:prstGeom>
          <a:noFill/>
          <a:ln>
            <a:noFill/>
          </a:ln>
        </p:spPr>
      </p:pic>
      <p:pic>
        <p:nvPicPr>
          <p:cNvPr id="115" name="Shape 115"/>
          <p:cNvPicPr preferRelativeResize="0"/>
          <p:nvPr/>
        </p:nvPicPr>
        <p:blipFill>
          <a:blip r:embed="rId6">
            <a:alphaModFix/>
          </a:blip>
          <a:stretch>
            <a:fillRect/>
          </a:stretch>
        </p:blipFill>
        <p:spPr>
          <a:xfrm>
            <a:off x="6545925" y="1625726"/>
            <a:ext cx="2450325" cy="1631816"/>
          </a:xfrm>
          <a:prstGeom prst="rect">
            <a:avLst/>
          </a:prstGeom>
          <a:noFill/>
          <a:ln>
            <a:noFill/>
          </a:ln>
        </p:spPr>
      </p:pic>
      <p:pic>
        <p:nvPicPr>
          <p:cNvPr id="116" name="Shape 116"/>
          <p:cNvPicPr preferRelativeResize="0"/>
          <p:nvPr/>
        </p:nvPicPr>
        <p:blipFill>
          <a:blip r:embed="rId7">
            <a:alphaModFix/>
          </a:blip>
          <a:stretch>
            <a:fillRect/>
          </a:stretch>
        </p:blipFill>
        <p:spPr>
          <a:xfrm>
            <a:off x="6711695" y="3426025"/>
            <a:ext cx="2006529" cy="1592474"/>
          </a:xfrm>
          <a:prstGeom prst="rect">
            <a:avLst/>
          </a:prstGeom>
          <a:noFill/>
          <a:ln>
            <a:noFill/>
          </a:ln>
        </p:spPr>
      </p:pic>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311700" y="0"/>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Consecuencias</a:t>
            </a:r>
          </a:p>
        </p:txBody>
      </p:sp>
      <p:sp>
        <p:nvSpPr>
          <p:cNvPr id="122" name="Shape 122"/>
          <p:cNvSpPr txBox="1">
            <a:spLocks noGrp="1"/>
          </p:cNvSpPr>
          <p:nvPr>
            <p:ph type="body" idx="1"/>
          </p:nvPr>
        </p:nvSpPr>
        <p:spPr>
          <a:xfrm>
            <a:off x="311700" y="476300"/>
            <a:ext cx="8712000" cy="3334800"/>
          </a:xfrm>
          <a:prstGeom prst="rect">
            <a:avLst/>
          </a:prstGeom>
        </p:spPr>
        <p:txBody>
          <a:bodyPr lIns="91425" tIns="91425" rIns="91425" bIns="91425" anchor="t" anchorCtr="0">
            <a:noAutofit/>
          </a:bodyPr>
          <a:lstStyle/>
          <a:p>
            <a:pPr algn="just" rtl="0">
              <a:spcBef>
                <a:spcPts val="0"/>
              </a:spcBef>
              <a:buNone/>
            </a:pPr>
            <a:r>
              <a:rPr lang="en" sz="1200">
                <a:latin typeface="Arial"/>
                <a:ea typeface="Arial"/>
                <a:cs typeface="Arial"/>
                <a:sym typeface="Arial"/>
              </a:rPr>
              <a:t>La independencia de Brasil es una de las independencias más destacadas que se vivió en Latinoamérica ya que se logró en un  corto plazo y esta fue menos sangrienta y violenta que las demás. Se dice que al cabo de 1 año y 4 meses ya se había establecido la independencia, se había logrado la coronación del nuevo emperador (</a:t>
            </a:r>
            <a:r>
              <a:rPr lang="en" sz="1200">
                <a:highlight>
                  <a:srgbClr val="FFFFFF"/>
                </a:highlight>
                <a:latin typeface="Arial"/>
                <a:ea typeface="Arial"/>
                <a:cs typeface="Arial"/>
                <a:sym typeface="Arial"/>
              </a:rPr>
              <a:t>Pedro II), y tambíen </a:t>
            </a:r>
            <a:r>
              <a:rPr lang="en" sz="1200">
                <a:latin typeface="Arial"/>
                <a:ea typeface="Arial"/>
                <a:cs typeface="Arial"/>
                <a:sym typeface="Arial"/>
              </a:rPr>
              <a:t> llegaron a expulsar las últimas tropas portuguesas que se encontraban en Brasil, especificamente en Rio de Janeiro.</a:t>
            </a:r>
          </a:p>
          <a:p>
            <a:pPr algn="just" rtl="0">
              <a:spcBef>
                <a:spcPts val="0"/>
              </a:spcBef>
              <a:buNone/>
            </a:pPr>
            <a:r>
              <a:rPr lang="en" sz="1200">
                <a:highlight>
                  <a:srgbClr val="FFFFFF"/>
                </a:highlight>
                <a:latin typeface="Arial"/>
                <a:ea typeface="Arial"/>
                <a:cs typeface="Arial"/>
                <a:sym typeface="Arial"/>
              </a:rPr>
              <a:t>°°7 de septiembre de 1822 se produjo el célebre grito de Ipiranga ("La independencia o la muerte"), que de hecho significaba la independencia del Brasil</a:t>
            </a:r>
          </a:p>
          <a:p>
            <a:pPr algn="just" rtl="0">
              <a:spcBef>
                <a:spcPts val="0"/>
              </a:spcBef>
              <a:buNone/>
            </a:pPr>
            <a:r>
              <a:rPr lang="en" sz="1200">
                <a:highlight>
                  <a:srgbClr val="FFFFFF"/>
                </a:highlight>
                <a:latin typeface="Arial"/>
                <a:ea typeface="Arial"/>
                <a:cs typeface="Arial"/>
                <a:sym typeface="Arial"/>
              </a:rPr>
              <a:t>°°12 de octubre don Pedro fue proclamado emperador constitucional </a:t>
            </a:r>
          </a:p>
          <a:p>
            <a:pPr algn="just" rtl="0">
              <a:spcBef>
                <a:spcPts val="0"/>
              </a:spcBef>
              <a:buNone/>
            </a:pPr>
            <a:r>
              <a:rPr lang="en" sz="1200">
                <a:highlight>
                  <a:srgbClr val="FFFFFF"/>
                </a:highlight>
                <a:latin typeface="Arial"/>
                <a:ea typeface="Arial"/>
                <a:cs typeface="Arial"/>
                <a:sym typeface="Arial"/>
              </a:rPr>
              <a:t>°°1 de diciembre fue coronado</a:t>
            </a:r>
          </a:p>
          <a:p>
            <a:pPr algn="just" rtl="0">
              <a:spcBef>
                <a:spcPts val="0"/>
              </a:spcBef>
              <a:buNone/>
            </a:pPr>
            <a:r>
              <a:rPr lang="en" sz="1200">
                <a:highlight>
                  <a:srgbClr val="FFFFFF"/>
                </a:highlight>
                <a:latin typeface="Arial"/>
                <a:ea typeface="Arial"/>
                <a:cs typeface="Arial"/>
                <a:sym typeface="Arial"/>
              </a:rPr>
              <a:t>°°A fines de 1823 el proceso emancipador ya estaba consolidado, después de que se expulsara a las últimas tropas acantonadas en Río de Janeiro y tras sofocar la rebelión de las tropas portuguesas que ocupaban Montevideo. (Uruguay era parte de esta colonia)</a:t>
            </a:r>
          </a:p>
          <a:p>
            <a:pPr rtl="0">
              <a:spcBef>
                <a:spcPts val="0"/>
              </a:spcBef>
              <a:buNone/>
            </a:pPr>
            <a:endParaRPr sz="1200">
              <a:latin typeface="Arial"/>
              <a:ea typeface="Arial"/>
              <a:cs typeface="Arial"/>
              <a:sym typeface="Arial"/>
            </a:endParaRPr>
          </a:p>
          <a:p>
            <a:pPr>
              <a:spcBef>
                <a:spcPts val="0"/>
              </a:spcBef>
              <a:buNone/>
            </a:pPr>
            <a:endParaRPr sz="1200">
              <a:latin typeface="Arial"/>
              <a:ea typeface="Arial"/>
              <a:cs typeface="Arial"/>
              <a:sym typeface="Arial"/>
            </a:endParaRPr>
          </a:p>
        </p:txBody>
      </p:sp>
      <p:pic>
        <p:nvPicPr>
          <p:cNvPr id="123" name="Shape 123"/>
          <p:cNvPicPr preferRelativeResize="0"/>
          <p:nvPr/>
        </p:nvPicPr>
        <p:blipFill>
          <a:blip r:embed="rId3">
            <a:alphaModFix/>
          </a:blip>
          <a:stretch>
            <a:fillRect/>
          </a:stretch>
        </p:blipFill>
        <p:spPr>
          <a:xfrm>
            <a:off x="2614200" y="3478406"/>
            <a:ext cx="2212275" cy="1638443"/>
          </a:xfrm>
          <a:prstGeom prst="rect">
            <a:avLst/>
          </a:prstGeom>
          <a:noFill/>
          <a:ln>
            <a:noFill/>
          </a:ln>
        </p:spPr>
      </p:pic>
      <p:pic>
        <p:nvPicPr>
          <p:cNvPr id="124" name="Shape 124"/>
          <p:cNvPicPr preferRelativeResize="0"/>
          <p:nvPr/>
        </p:nvPicPr>
        <p:blipFill>
          <a:blip r:embed="rId4">
            <a:alphaModFix/>
          </a:blip>
          <a:stretch>
            <a:fillRect/>
          </a:stretch>
        </p:blipFill>
        <p:spPr>
          <a:xfrm>
            <a:off x="5438775" y="3451718"/>
            <a:ext cx="1270125" cy="1691806"/>
          </a:xfrm>
          <a:prstGeom prst="rect">
            <a:avLst/>
          </a:prstGeom>
          <a:noFill/>
          <a:ln>
            <a:noFill/>
          </a:ln>
        </p:spPr>
      </p:pic>
      <p:pic>
        <p:nvPicPr>
          <p:cNvPr id="125" name="Shape 125"/>
          <p:cNvPicPr preferRelativeResize="0"/>
          <p:nvPr/>
        </p:nvPicPr>
        <p:blipFill>
          <a:blip r:embed="rId5">
            <a:alphaModFix/>
          </a:blip>
          <a:stretch>
            <a:fillRect/>
          </a:stretch>
        </p:blipFill>
        <p:spPr>
          <a:xfrm>
            <a:off x="311700" y="3844962"/>
            <a:ext cx="1740131" cy="1120650"/>
          </a:xfrm>
          <a:prstGeom prst="rect">
            <a:avLst/>
          </a:prstGeom>
          <a:noFill/>
          <a:ln>
            <a:noFill/>
          </a:ln>
        </p:spPr>
      </p:pic>
      <p:pic>
        <p:nvPicPr>
          <p:cNvPr id="126" name="Shape 126"/>
          <p:cNvPicPr preferRelativeResize="0"/>
          <p:nvPr/>
        </p:nvPicPr>
        <p:blipFill>
          <a:blip r:embed="rId6">
            <a:alphaModFix/>
          </a:blip>
          <a:stretch>
            <a:fillRect/>
          </a:stretch>
        </p:blipFill>
        <p:spPr>
          <a:xfrm>
            <a:off x="7321200" y="3451725"/>
            <a:ext cx="1311481" cy="1691800"/>
          </a:xfrm>
          <a:prstGeom prst="rect">
            <a:avLst/>
          </a:prstGeom>
          <a:noFill/>
          <a:ln>
            <a:noFill/>
          </a:ln>
        </p:spPr>
      </p:pic>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141225" y="160425"/>
            <a:ext cx="8520599" cy="572699"/>
          </a:xfrm>
          <a:prstGeom prst="rect">
            <a:avLst/>
          </a:prstGeom>
          <a:solidFill>
            <a:srgbClr val="F8E71C"/>
          </a:solidFill>
        </p:spPr>
        <p:txBody>
          <a:bodyPr lIns="91425" tIns="91425" rIns="91425" bIns="91425" anchor="t" anchorCtr="0">
            <a:noAutofit/>
          </a:bodyPr>
          <a:lstStyle/>
          <a:p>
            <a:pPr>
              <a:spcBef>
                <a:spcPts val="0"/>
              </a:spcBef>
              <a:buNone/>
            </a:pPr>
            <a:r>
              <a:rPr lang="en" b="1" dirty="0"/>
              <a:t>Consecuencias</a:t>
            </a:r>
          </a:p>
        </p:txBody>
      </p:sp>
      <p:sp>
        <p:nvSpPr>
          <p:cNvPr id="132" name="Shape 132"/>
          <p:cNvSpPr txBox="1">
            <a:spLocks noGrp="1"/>
          </p:cNvSpPr>
          <p:nvPr>
            <p:ph type="body" idx="1"/>
          </p:nvPr>
        </p:nvSpPr>
        <p:spPr>
          <a:xfrm>
            <a:off x="60150" y="472100"/>
            <a:ext cx="6597300" cy="4671300"/>
          </a:xfrm>
          <a:prstGeom prst="rect">
            <a:avLst/>
          </a:prstGeom>
        </p:spPr>
        <p:txBody>
          <a:bodyPr lIns="91425" tIns="91425" rIns="91425" bIns="91425" anchor="t" anchorCtr="0">
            <a:noAutofit/>
          </a:bodyPr>
          <a:lstStyle/>
          <a:p>
            <a:pPr lvl="0" rtl="0">
              <a:spcBef>
                <a:spcPts val="0"/>
              </a:spcBef>
              <a:buNone/>
            </a:pPr>
            <a:endParaRPr sz="1200" dirty="0">
              <a:latin typeface="Arial"/>
              <a:ea typeface="Arial"/>
              <a:cs typeface="Arial"/>
              <a:sym typeface="Arial"/>
            </a:endParaRPr>
          </a:p>
          <a:p>
            <a:pPr lvl="0" rtl="0">
              <a:spcBef>
                <a:spcPts val="0"/>
              </a:spcBef>
              <a:buClr>
                <a:schemeClr val="dk2"/>
              </a:buClr>
              <a:buSzPct val="91666"/>
              <a:buFont typeface="Arial"/>
              <a:buNone/>
            </a:pPr>
            <a:r>
              <a:rPr lang="en" sz="1200" dirty="0">
                <a:latin typeface="Arial"/>
                <a:ea typeface="Arial"/>
                <a:cs typeface="Arial"/>
                <a:sym typeface="Arial"/>
              </a:rPr>
              <a:t>-Pedro II declara la independencia de Brasil siendo una monarquía completa (como lo era portugal), y el imperio de Brasil surge casi sin lucha y poco seguidor a las reformas republicanas.</a:t>
            </a:r>
          </a:p>
          <a:p>
            <a:pPr lvl="0" rtl="0">
              <a:spcBef>
                <a:spcPts val="0"/>
              </a:spcBef>
              <a:buClr>
                <a:schemeClr val="dk2"/>
              </a:buClr>
              <a:buSzPct val="91666"/>
              <a:buFont typeface="Arial"/>
              <a:buNone/>
            </a:pPr>
            <a:r>
              <a:rPr lang="en" sz="1200" dirty="0">
                <a:latin typeface="Arial"/>
                <a:ea typeface="Arial"/>
                <a:cs typeface="Arial"/>
                <a:sym typeface="Arial"/>
              </a:rPr>
              <a:t>-El imperio sería liberal y parlamentario; esto permitió llegar a tener menos consecuencias que el resto de Latinoamérica.  Debido a que el imperio surgió de esta manera se creó un balance para todo el país.</a:t>
            </a:r>
          </a:p>
          <a:p>
            <a:pPr lvl="0" rtl="0">
              <a:spcBef>
                <a:spcPts val="0"/>
              </a:spcBef>
              <a:buClr>
                <a:schemeClr val="dk2"/>
              </a:buClr>
              <a:buSzPct val="91666"/>
              <a:buFont typeface="Arial"/>
              <a:buNone/>
            </a:pPr>
            <a:r>
              <a:rPr lang="en" sz="1200" dirty="0">
                <a:latin typeface="Arial"/>
                <a:ea typeface="Arial"/>
                <a:cs typeface="Arial"/>
                <a:sym typeface="Arial"/>
              </a:rPr>
              <a:t>-En conclusión Brasil era la única monarquía implantada en América del sur y aunque la constitución de 1824 organizara un Brasil monárquico y democrático, en realidad no era más que un imperio constitucional. (imperio en el cual solo el emperador decidía las leyes, (en algunas ocasiones este era aconsejado)</a:t>
            </a:r>
          </a:p>
          <a:p>
            <a:pPr lvl="0" rtl="0">
              <a:spcBef>
                <a:spcPts val="0"/>
              </a:spcBef>
              <a:buClr>
                <a:schemeClr val="dk2"/>
              </a:buClr>
              <a:buSzPct val="91666"/>
              <a:buFont typeface="Arial"/>
              <a:buNone/>
            </a:pPr>
            <a:r>
              <a:rPr lang="en" sz="1200" dirty="0">
                <a:latin typeface="Arial"/>
                <a:ea typeface="Arial"/>
                <a:cs typeface="Arial"/>
                <a:sym typeface="Arial"/>
              </a:rPr>
              <a:t>-Después de la independencia y hasta finales del siglo XIX existe un sistema monárquico imperial asentado en la realidad económica y social que solo finalizó como consec</a:t>
            </a:r>
            <a:r>
              <a:rPr lang="en" sz="1200" dirty="0">
                <a:solidFill>
                  <a:srgbClr val="000000"/>
                </a:solidFill>
                <a:latin typeface="Arial"/>
                <a:ea typeface="Arial"/>
                <a:cs typeface="Arial"/>
                <a:sym typeface="Arial"/>
              </a:rPr>
              <a:t>uencia de un golpe de estado militar. Este sistema monárquico imperial resulta ser muy armónico con la economía y el factor social del país, ya que no llegó a interponerse en el desarrollo y las costumbres socioeconómicas de la época. Esta estabilidad duró por 66 años ( desde diciembre de</a:t>
            </a:r>
            <a:r>
              <a:rPr lang="en" sz="1200" dirty="0">
                <a:solidFill>
                  <a:srgbClr val="000000"/>
                </a:solidFill>
                <a:highlight>
                  <a:srgbClr val="FFFFFF"/>
                </a:highlight>
                <a:latin typeface="Arial"/>
                <a:ea typeface="Arial"/>
                <a:cs typeface="Arial"/>
                <a:sym typeface="Arial"/>
              </a:rPr>
              <a:t> </a:t>
            </a:r>
            <a:r>
              <a:rPr lang="en" sz="1200" dirty="0">
                <a:solidFill>
                  <a:srgbClr val="000000"/>
                </a:solidFill>
                <a:highlight>
                  <a:srgbClr val="FFFFFF"/>
                </a:highlight>
                <a:latin typeface="Arial"/>
                <a:ea typeface="Arial"/>
                <a:cs typeface="Arial"/>
                <a:sym typeface="Arial"/>
                <a:hlinkClick r:id="rId3"/>
              </a:rPr>
              <a:t>1825</a:t>
            </a:r>
            <a:r>
              <a:rPr lang="en" sz="1200" dirty="0">
                <a:solidFill>
                  <a:srgbClr val="000000"/>
                </a:solidFill>
                <a:highlight>
                  <a:srgbClr val="FFFFFF"/>
                </a:highlight>
                <a:latin typeface="Arial"/>
                <a:ea typeface="Arial"/>
                <a:cs typeface="Arial"/>
                <a:sym typeface="Arial"/>
              </a:rPr>
              <a:t> hasta </a:t>
            </a:r>
            <a:r>
              <a:rPr lang="en" sz="1200" dirty="0">
                <a:solidFill>
                  <a:srgbClr val="000000"/>
                </a:solidFill>
                <a:highlight>
                  <a:srgbClr val="FFFFFF"/>
                </a:highlight>
                <a:latin typeface="Arial"/>
                <a:ea typeface="Arial"/>
                <a:cs typeface="Arial"/>
                <a:sym typeface="Arial"/>
                <a:hlinkClick r:id="rId4"/>
              </a:rPr>
              <a:t>diciembre</a:t>
            </a:r>
            <a:r>
              <a:rPr lang="en" sz="1200" dirty="0">
                <a:solidFill>
                  <a:srgbClr val="000000"/>
                </a:solidFill>
                <a:highlight>
                  <a:srgbClr val="FFFFFF"/>
                </a:highlight>
                <a:latin typeface="Arial"/>
                <a:ea typeface="Arial"/>
                <a:cs typeface="Arial"/>
                <a:sym typeface="Arial"/>
              </a:rPr>
              <a:t> de </a:t>
            </a:r>
            <a:r>
              <a:rPr lang="en" sz="1200" dirty="0">
                <a:solidFill>
                  <a:srgbClr val="000000"/>
                </a:solidFill>
                <a:highlight>
                  <a:srgbClr val="FFFFFF"/>
                </a:highlight>
                <a:latin typeface="Arial"/>
                <a:ea typeface="Arial"/>
                <a:cs typeface="Arial"/>
                <a:sym typeface="Arial"/>
                <a:hlinkClick r:id="rId5"/>
              </a:rPr>
              <a:t>1891</a:t>
            </a:r>
            <a:r>
              <a:rPr lang="en" sz="1050" dirty="0">
                <a:solidFill>
                  <a:srgbClr val="000000"/>
                </a:solidFill>
                <a:highlight>
                  <a:srgbClr val="FFFFFF"/>
                </a:highlight>
                <a:latin typeface="Arial"/>
                <a:ea typeface="Arial"/>
                <a:cs typeface="Arial"/>
                <a:sym typeface="Arial"/>
              </a:rPr>
              <a:t>)</a:t>
            </a:r>
            <a:r>
              <a:rPr lang="en" sz="1200" dirty="0">
                <a:solidFill>
                  <a:srgbClr val="000000"/>
                </a:solidFill>
                <a:latin typeface="Arial"/>
                <a:ea typeface="Arial"/>
                <a:cs typeface="Arial"/>
                <a:sym typeface="Arial"/>
              </a:rPr>
              <a:t> y finalizó con un golpe de est</a:t>
            </a:r>
            <a:r>
              <a:rPr lang="en" sz="1200" dirty="0">
                <a:latin typeface="Arial"/>
                <a:ea typeface="Arial"/>
                <a:cs typeface="Arial"/>
                <a:sym typeface="Arial"/>
              </a:rPr>
              <a:t>ado.</a:t>
            </a:r>
          </a:p>
          <a:p>
            <a:pPr lvl="0">
              <a:spcBef>
                <a:spcPts val="0"/>
              </a:spcBef>
              <a:buClr>
                <a:schemeClr val="dk2"/>
              </a:buClr>
              <a:buFont typeface="Arial"/>
              <a:buNone/>
            </a:pPr>
            <a:endParaRPr dirty="0"/>
          </a:p>
        </p:txBody>
      </p:sp>
      <p:pic>
        <p:nvPicPr>
          <p:cNvPr id="133" name="Shape 133"/>
          <p:cNvPicPr preferRelativeResize="0"/>
          <p:nvPr/>
        </p:nvPicPr>
        <p:blipFill>
          <a:blip r:embed="rId6">
            <a:alphaModFix/>
          </a:blip>
          <a:stretch>
            <a:fillRect/>
          </a:stretch>
        </p:blipFill>
        <p:spPr>
          <a:xfrm>
            <a:off x="6509300" y="4160925"/>
            <a:ext cx="2584526" cy="982574"/>
          </a:xfrm>
          <a:prstGeom prst="rect">
            <a:avLst/>
          </a:prstGeom>
          <a:noFill/>
          <a:ln>
            <a:noFill/>
          </a:ln>
        </p:spPr>
      </p:pic>
      <p:pic>
        <p:nvPicPr>
          <p:cNvPr id="134" name="Shape 134"/>
          <p:cNvPicPr preferRelativeResize="0"/>
          <p:nvPr/>
        </p:nvPicPr>
        <p:blipFill rotWithShape="1">
          <a:blip r:embed="rId7">
            <a:alphaModFix/>
          </a:blip>
          <a:srcRect t="15803"/>
          <a:stretch/>
        </p:blipFill>
        <p:spPr>
          <a:xfrm>
            <a:off x="6609175" y="2641937"/>
            <a:ext cx="2384774" cy="1263299"/>
          </a:xfrm>
          <a:prstGeom prst="rect">
            <a:avLst/>
          </a:prstGeom>
          <a:noFill/>
          <a:ln>
            <a:noFill/>
          </a:ln>
        </p:spPr>
      </p:pic>
      <p:pic>
        <p:nvPicPr>
          <p:cNvPr id="135" name="Shape 135"/>
          <p:cNvPicPr preferRelativeResize="0"/>
          <p:nvPr/>
        </p:nvPicPr>
        <p:blipFill>
          <a:blip r:embed="rId8">
            <a:alphaModFix/>
          </a:blip>
          <a:stretch>
            <a:fillRect/>
          </a:stretch>
        </p:blipFill>
        <p:spPr>
          <a:xfrm>
            <a:off x="6803612" y="66400"/>
            <a:ext cx="1995903" cy="2405075"/>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F9D58"/>
      </a:accent4>
      <a:accent5>
        <a:srgbClr val="01AFD1"/>
      </a:accent5>
      <a:accent6>
        <a:srgbClr val="9C27B0"/>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2412</Words>
  <Application>Microsoft Macintosh PowerPoint</Application>
  <PresentationFormat>Presentación en pantalla (16:9)</PresentationFormat>
  <Paragraphs>134</Paragraphs>
  <Slides>17</Slides>
  <Notes>16</Notes>
  <HiddenSlides>0</HiddenSlides>
  <MMClips>0</MMClips>
  <ScaleCrop>false</ScaleCrop>
  <HeadingPairs>
    <vt:vector size="4" baseType="variant">
      <vt:variant>
        <vt:lpstr>Tema</vt:lpstr>
      </vt:variant>
      <vt:variant>
        <vt:i4>1</vt:i4>
      </vt:variant>
      <vt:variant>
        <vt:lpstr>Títulos de diapositiva</vt:lpstr>
      </vt:variant>
      <vt:variant>
        <vt:i4>17</vt:i4>
      </vt:variant>
    </vt:vector>
  </HeadingPairs>
  <TitlesOfParts>
    <vt:vector size="18" baseType="lpstr">
      <vt:lpstr>pop</vt:lpstr>
      <vt:lpstr>Independencia de Brasil</vt:lpstr>
      <vt:lpstr>Contexto</vt:lpstr>
      <vt:lpstr>Contexto</vt:lpstr>
      <vt:lpstr>Contexto</vt:lpstr>
      <vt:lpstr>Causas</vt:lpstr>
      <vt:lpstr>Causas</vt:lpstr>
      <vt:lpstr>Causas</vt:lpstr>
      <vt:lpstr>Consecuencias</vt:lpstr>
      <vt:lpstr>Consecuencias</vt:lpstr>
      <vt:lpstr>Consecuencias</vt:lpstr>
      <vt:lpstr>Características de la constitución que crearon</vt:lpstr>
      <vt:lpstr>Presentación de PowerPoint</vt:lpstr>
      <vt:lpstr>Características de la constitución que crearon</vt:lpstr>
      <vt:lpstr>Características de la constitución que crearon </vt:lpstr>
      <vt:lpstr>Bibliografía </vt:lpstr>
      <vt:lpstr>Bibliografía- Causas</vt:lpstr>
      <vt:lpstr>Bibliografia-Creación de la constitución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Independencia de Brasil</dc:title>
  <cp:lastModifiedBy>isabella maya</cp:lastModifiedBy>
  <cp:revision>5</cp:revision>
  <dcterms:modified xsi:type="dcterms:W3CDTF">2015-10-19T17:18:49Z</dcterms:modified>
</cp:coreProperties>
</file>